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72" r:id="rId3"/>
    <p:sldId id="271" r:id="rId4"/>
    <p:sldId id="273" r:id="rId5"/>
    <p:sldId id="270" r:id="rId6"/>
    <p:sldId id="260" r:id="rId7"/>
    <p:sldId id="280" r:id="rId8"/>
    <p:sldId id="262" r:id="rId9"/>
    <p:sldId id="281" r:id="rId10"/>
    <p:sldId id="258" r:id="rId11"/>
    <p:sldId id="263" r:id="rId12"/>
    <p:sldId id="282" r:id="rId13"/>
    <p:sldId id="279" r:id="rId14"/>
    <p:sldId id="278" r:id="rId15"/>
    <p:sldId id="284" r:id="rId16"/>
    <p:sldId id="277" r:id="rId17"/>
    <p:sldId id="276" r:id="rId18"/>
    <p:sldId id="274" r:id="rId19"/>
    <p:sldId id="269" r:id="rId20"/>
    <p:sldId id="265" r:id="rId21"/>
    <p:sldId id="286" r:id="rId22"/>
    <p:sldId id="287" r:id="rId23"/>
    <p:sldId id="288" r:id="rId24"/>
    <p:sldId id="267" r:id="rId25"/>
    <p:sldId id="259" r:id="rId26"/>
    <p:sldId id="289" r:id="rId27"/>
    <p:sldId id="268" r:id="rId28"/>
    <p:sldId id="261" r:id="rId29"/>
    <p:sldId id="290" r:id="rId30"/>
    <p:sldId id="264" r:id="rId31"/>
    <p:sldId id="291" r:id="rId32"/>
    <p:sldId id="266" r:id="rId33"/>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EBA4C38B-FCA2-4FA5-8617-8623E3EFC585}">
          <p14:sldIdLst>
            <p14:sldId id="256"/>
            <p14:sldId id="272"/>
            <p14:sldId id="271"/>
            <p14:sldId id="273"/>
            <p14:sldId id="270"/>
            <p14:sldId id="260"/>
            <p14:sldId id="280"/>
            <p14:sldId id="262"/>
            <p14:sldId id="281"/>
            <p14:sldId id="258"/>
            <p14:sldId id="263"/>
            <p14:sldId id="282"/>
            <p14:sldId id="279"/>
            <p14:sldId id="278"/>
            <p14:sldId id="284"/>
            <p14:sldId id="277"/>
            <p14:sldId id="276"/>
            <p14:sldId id="274"/>
            <p14:sldId id="269"/>
            <p14:sldId id="265"/>
            <p14:sldId id="286"/>
            <p14:sldId id="287"/>
            <p14:sldId id="288"/>
            <p14:sldId id="267"/>
            <p14:sldId id="259"/>
            <p14:sldId id="289"/>
            <p14:sldId id="268"/>
            <p14:sldId id="261"/>
            <p14:sldId id="290"/>
            <p14:sldId id="264"/>
            <p14:sldId id="291"/>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21367D-D2A4-4E18-B3CA-AE3DFC90A4D1}" v="29" dt="2026-09-08T19:46:41.953"/>
    <p1510:client id="{90EAC599-DEF9-49B0-9DE3-F39255103CBC}" v="5" dt="2026-09-09T17:39:53.625"/>
    <p1510:client id="{B2C4BB6F-C4FE-4E2F-BA87-72909B25C4B7}" v="41" dt="2026-09-09T16:21:50.46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4660"/>
  </p:normalViewPr>
  <p:slideViewPr>
    <p:cSldViewPr>
      <p:cViewPr>
        <p:scale>
          <a:sx n="66" d="100"/>
          <a:sy n="66" d="100"/>
        </p:scale>
        <p:origin x="1050" y="60"/>
      </p:cViewPr>
      <p:guideLst/>
    </p:cSldViewPr>
  </p:slideViewPr>
  <p:notesTextViewPr>
    <p:cViewPr>
      <p:scale>
        <a:sx n="3" d="2"/>
        <a:sy n="3" d="2"/>
      </p:scale>
      <p:origin x="-12" y="-12"/>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chert, Stephanie E (KYTC)" userId="0e0faeba-1f33-4e7b-b198-f786f26537ec" providerId="ADAL" clId="{78CF71C8-3CE2-4994-ABFB-D170A6982E1E}"/>
    <pc:docChg chg="undo redo custSel addSld delSld modSld sldOrd addSection delSection modSection">
      <pc:chgData name="Lechert, Stephanie E (KYTC)" userId="0e0faeba-1f33-4e7b-b198-f786f26537ec" providerId="ADAL" clId="{78CF71C8-3CE2-4994-ABFB-D170A6982E1E}" dt="2026-09-09T17:30:32.728" v="6376" actId="6549"/>
      <pc:docMkLst>
        <pc:docMk/>
      </pc:docMkLst>
      <pc:sldChg chg="addSp delSp modSp mod modNotesTx">
        <pc:chgData name="Lechert, Stephanie E (KYTC)" userId="0e0faeba-1f33-4e7b-b198-f786f26537ec" providerId="ADAL" clId="{78CF71C8-3CE2-4994-ABFB-D170A6982E1E}" dt="2026-09-08T17:30:11.036" v="1415" actId="1076"/>
        <pc:sldMkLst>
          <pc:docMk/>
          <pc:sldMk cId="0" sldId="256"/>
        </pc:sldMkLst>
        <pc:spChg chg="mod">
          <ac:chgData name="Lechert, Stephanie E (KYTC)" userId="0e0faeba-1f33-4e7b-b198-f786f26537ec" providerId="ADAL" clId="{78CF71C8-3CE2-4994-ABFB-D170A6982E1E}" dt="2026-09-08T17:30:07.157" v="1414" actId="1076"/>
          <ac:spMkLst>
            <pc:docMk/>
            <pc:sldMk cId="0" sldId="256"/>
            <ac:spMk id="2" creationId="{61619331-86B1-11AD-25D2-4C1C8E1F5435}"/>
          </ac:spMkLst>
        </pc:spChg>
        <pc:spChg chg="del">
          <ac:chgData name="Lechert, Stephanie E (KYTC)" userId="0e0faeba-1f33-4e7b-b198-f786f26537ec" providerId="ADAL" clId="{78CF71C8-3CE2-4994-ABFB-D170A6982E1E}" dt="2026-09-08T13:15:50.079" v="939" actId="21"/>
          <ac:spMkLst>
            <pc:docMk/>
            <pc:sldMk cId="0" sldId="256"/>
            <ac:spMk id="3" creationId="{A9441ED5-3F85-2E2C-F80C-FAE83BF0D1F6}"/>
          </ac:spMkLst>
        </pc:spChg>
        <pc:spChg chg="add del mod">
          <ac:chgData name="Lechert, Stephanie E (KYTC)" userId="0e0faeba-1f33-4e7b-b198-f786f26537ec" providerId="ADAL" clId="{78CF71C8-3CE2-4994-ABFB-D170A6982E1E}" dt="2026-09-08T16:57:13.861" v="1294" actId="21"/>
          <ac:spMkLst>
            <pc:docMk/>
            <pc:sldMk cId="0" sldId="256"/>
            <ac:spMk id="3" creationId="{D341E10D-2EF4-689E-78BB-0A898A1F522B}"/>
          </ac:spMkLst>
        </pc:spChg>
        <pc:spChg chg="add mod">
          <ac:chgData name="Lechert, Stephanie E (KYTC)" userId="0e0faeba-1f33-4e7b-b198-f786f26537ec" providerId="ADAL" clId="{78CF71C8-3CE2-4994-ABFB-D170A6982E1E}" dt="2026-09-08T17:30:11.036" v="1415" actId="1076"/>
          <ac:spMkLst>
            <pc:docMk/>
            <pc:sldMk cId="0" sldId="256"/>
            <ac:spMk id="6" creationId="{BFF172F9-F067-5F99-F59E-4E72807FEBAE}"/>
          </ac:spMkLst>
        </pc:spChg>
        <pc:grpChg chg="mod">
          <ac:chgData name="Lechert, Stephanie E (KYTC)" userId="0e0faeba-1f33-4e7b-b198-f786f26537ec" providerId="ADAL" clId="{78CF71C8-3CE2-4994-ABFB-D170A6982E1E}" dt="2026-09-08T15:56:19.066" v="1257" actId="1076"/>
          <ac:grpSpMkLst>
            <pc:docMk/>
            <pc:sldMk cId="0" sldId="256"/>
            <ac:grpSpMk id="2051" creationId="{E0B6270E-3021-DC2A-0899-B65EF6200A5B}"/>
          </ac:grpSpMkLst>
        </pc:grpChg>
        <pc:picChg chg="add mod ord">
          <ac:chgData name="Lechert, Stephanie E (KYTC)" userId="0e0faeba-1f33-4e7b-b198-f786f26537ec" providerId="ADAL" clId="{78CF71C8-3CE2-4994-ABFB-D170A6982E1E}" dt="2026-09-08T17:06:38.909" v="1378" actId="29295"/>
          <ac:picMkLst>
            <pc:docMk/>
            <pc:sldMk cId="0" sldId="256"/>
            <ac:picMk id="4" creationId="{6A991CE0-F1BF-A0B9-6850-B35F69B62780}"/>
          </ac:picMkLst>
        </pc:picChg>
        <pc:picChg chg="add del mod ord">
          <ac:chgData name="Lechert, Stephanie E (KYTC)" userId="0e0faeba-1f33-4e7b-b198-f786f26537ec" providerId="ADAL" clId="{78CF71C8-3CE2-4994-ABFB-D170A6982E1E}" dt="2026-09-08T15:57:06.139" v="1260" actId="478"/>
          <ac:picMkLst>
            <pc:docMk/>
            <pc:sldMk cId="0" sldId="256"/>
            <ac:picMk id="5" creationId="{D0B3D4EB-BED5-87C2-D60F-0B1BE6E0DB79}"/>
          </ac:picMkLst>
        </pc:picChg>
        <pc:picChg chg="mod">
          <ac:chgData name="Lechert, Stephanie E (KYTC)" userId="0e0faeba-1f33-4e7b-b198-f786f26537ec" providerId="ADAL" clId="{78CF71C8-3CE2-4994-ABFB-D170A6982E1E}" dt="2026-09-08T15:56:19.066" v="1257" actId="1076"/>
          <ac:picMkLst>
            <pc:docMk/>
            <pc:sldMk cId="0" sldId="256"/>
            <ac:picMk id="2052" creationId="{9626E467-0E3A-DE54-B252-6FEBD0F60A38}"/>
          </ac:picMkLst>
        </pc:picChg>
        <pc:picChg chg="mod">
          <ac:chgData name="Lechert, Stephanie E (KYTC)" userId="0e0faeba-1f33-4e7b-b198-f786f26537ec" providerId="ADAL" clId="{78CF71C8-3CE2-4994-ABFB-D170A6982E1E}" dt="2026-09-08T15:56:19.066" v="1257" actId="1076"/>
          <ac:picMkLst>
            <pc:docMk/>
            <pc:sldMk cId="0" sldId="256"/>
            <ac:picMk id="2053" creationId="{3C4BBEAD-89FB-124E-3442-6E0F4CC2BD7D}"/>
          </ac:picMkLst>
        </pc:picChg>
      </pc:sldChg>
      <pc:sldChg chg="del">
        <pc:chgData name="Lechert, Stephanie E (KYTC)" userId="0e0faeba-1f33-4e7b-b198-f786f26537ec" providerId="ADAL" clId="{78CF71C8-3CE2-4994-ABFB-D170A6982E1E}" dt="2026-09-08T20:03:46.175" v="3467" actId="47"/>
        <pc:sldMkLst>
          <pc:docMk/>
          <pc:sldMk cId="0" sldId="257"/>
        </pc:sldMkLst>
      </pc:sldChg>
      <pc:sldChg chg="add">
        <pc:chgData name="Lechert, Stephanie E (KYTC)" userId="0e0faeba-1f33-4e7b-b198-f786f26537ec" providerId="ADAL" clId="{78CF71C8-3CE2-4994-ABFB-D170A6982E1E}" dt="2026-09-08T19:12:32.958" v="2977"/>
        <pc:sldMkLst>
          <pc:docMk/>
          <pc:sldMk cId="0" sldId="258"/>
        </pc:sldMkLst>
      </pc:sldChg>
      <pc:sldChg chg="addSp delSp modSp add del mod ord">
        <pc:chgData name="Lechert, Stephanie E (KYTC)" userId="0e0faeba-1f33-4e7b-b198-f786f26537ec" providerId="ADAL" clId="{78CF71C8-3CE2-4994-ABFB-D170A6982E1E}" dt="2026-09-09T16:21:50.450" v="5220"/>
        <pc:sldMkLst>
          <pc:docMk/>
          <pc:sldMk cId="0" sldId="259"/>
        </pc:sldMkLst>
        <pc:spChg chg="add del mod">
          <ac:chgData name="Lechert, Stephanie E (KYTC)" userId="0e0faeba-1f33-4e7b-b198-f786f26537ec" providerId="ADAL" clId="{78CF71C8-3CE2-4994-ABFB-D170A6982E1E}" dt="2026-09-08T19:18:43.397" v="3158" actId="21"/>
          <ac:spMkLst>
            <pc:docMk/>
            <pc:sldMk cId="0" sldId="259"/>
            <ac:spMk id="4" creationId="{A8BBA21E-D436-992E-69FE-38BA7AD7A26D}"/>
          </ac:spMkLst>
        </pc:spChg>
      </pc:sldChg>
      <pc:sldChg chg="addSp delSp modSp mod ord modNotesTx">
        <pc:chgData name="Lechert, Stephanie E (KYTC)" userId="0e0faeba-1f33-4e7b-b198-f786f26537ec" providerId="ADAL" clId="{78CF71C8-3CE2-4994-ABFB-D170A6982E1E}" dt="2026-09-09T17:25:41.260" v="6128" actId="6549"/>
        <pc:sldMkLst>
          <pc:docMk/>
          <pc:sldMk cId="0" sldId="260"/>
        </pc:sldMkLst>
        <pc:spChg chg="add mod">
          <ac:chgData name="Lechert, Stephanie E (KYTC)" userId="0e0faeba-1f33-4e7b-b198-f786f26537ec" providerId="ADAL" clId="{78CF71C8-3CE2-4994-ABFB-D170A6982E1E}" dt="2026-09-09T17:25:41.260" v="6128" actId="6549"/>
          <ac:spMkLst>
            <pc:docMk/>
            <pc:sldMk cId="0" sldId="260"/>
            <ac:spMk id="5" creationId="{DE6D21DB-0C0D-78C5-0DCD-42A30109B0AF}"/>
          </ac:spMkLst>
        </pc:spChg>
        <pc:picChg chg="add mod">
          <ac:chgData name="Lechert, Stephanie E (KYTC)" userId="0e0faeba-1f33-4e7b-b198-f786f26537ec" providerId="ADAL" clId="{78CF71C8-3CE2-4994-ABFB-D170A6982E1E}" dt="2026-08-31T19:46:00.043" v="287" actId="1076"/>
          <ac:picMkLst>
            <pc:docMk/>
            <pc:sldMk cId="0" sldId="260"/>
            <ac:picMk id="3" creationId="{0C58625B-376C-2BB8-5626-9E775DD2C73D}"/>
          </ac:picMkLst>
        </pc:picChg>
        <pc:picChg chg="del">
          <ac:chgData name="Lechert, Stephanie E (KYTC)" userId="0e0faeba-1f33-4e7b-b198-f786f26537ec" providerId="ADAL" clId="{78CF71C8-3CE2-4994-ABFB-D170A6982E1E}" dt="2026-09-09T17:22:08.384" v="5933" actId="478"/>
          <ac:picMkLst>
            <pc:docMk/>
            <pc:sldMk cId="0" sldId="260"/>
            <ac:picMk id="6147" creationId="{1CFD9553-90B2-6DE1-45F0-D15A313E9D3B}"/>
          </ac:picMkLst>
        </pc:picChg>
      </pc:sldChg>
      <pc:sldChg chg="add del">
        <pc:chgData name="Lechert, Stephanie E (KYTC)" userId="0e0faeba-1f33-4e7b-b198-f786f26537ec" providerId="ADAL" clId="{78CF71C8-3CE2-4994-ABFB-D170A6982E1E}" dt="2026-09-09T16:21:50.450" v="5220"/>
        <pc:sldMkLst>
          <pc:docMk/>
          <pc:sldMk cId="0" sldId="261"/>
        </pc:sldMkLst>
      </pc:sldChg>
      <pc:sldChg chg="add">
        <pc:chgData name="Lechert, Stephanie E (KYTC)" userId="0e0faeba-1f33-4e7b-b198-f786f26537ec" providerId="ADAL" clId="{78CF71C8-3CE2-4994-ABFB-D170A6982E1E}" dt="2026-09-08T19:12:14.142" v="2975"/>
        <pc:sldMkLst>
          <pc:docMk/>
          <pc:sldMk cId="1852735807" sldId="262"/>
        </pc:sldMkLst>
      </pc:sldChg>
      <pc:sldChg chg="new del">
        <pc:chgData name="Lechert, Stephanie E (KYTC)" userId="0e0faeba-1f33-4e7b-b198-f786f26537ec" providerId="ADAL" clId="{78CF71C8-3CE2-4994-ABFB-D170A6982E1E}" dt="2026-09-08T14:19:05.874" v="946" actId="47"/>
        <pc:sldMkLst>
          <pc:docMk/>
          <pc:sldMk cId="3416150213" sldId="262"/>
        </pc:sldMkLst>
      </pc:sldChg>
      <pc:sldChg chg="add">
        <pc:chgData name="Lechert, Stephanie E (KYTC)" userId="0e0faeba-1f33-4e7b-b198-f786f26537ec" providerId="ADAL" clId="{78CF71C8-3CE2-4994-ABFB-D170A6982E1E}" dt="2026-09-08T19:12:51.378" v="2978"/>
        <pc:sldMkLst>
          <pc:docMk/>
          <pc:sldMk cId="68642044" sldId="263"/>
        </pc:sldMkLst>
      </pc:sldChg>
      <pc:sldChg chg="new del">
        <pc:chgData name="Lechert, Stephanie E (KYTC)" userId="0e0faeba-1f33-4e7b-b198-f786f26537ec" providerId="ADAL" clId="{78CF71C8-3CE2-4994-ABFB-D170A6982E1E}" dt="2026-09-08T14:19:06.676" v="947" actId="47"/>
        <pc:sldMkLst>
          <pc:docMk/>
          <pc:sldMk cId="1813409402" sldId="263"/>
        </pc:sldMkLst>
      </pc:sldChg>
      <pc:sldChg chg="add">
        <pc:chgData name="Lechert, Stephanie E (KYTC)" userId="0e0faeba-1f33-4e7b-b198-f786f26537ec" providerId="ADAL" clId="{78CF71C8-3CE2-4994-ABFB-D170A6982E1E}" dt="2026-09-09T16:21:50.450" v="5220"/>
        <pc:sldMkLst>
          <pc:docMk/>
          <pc:sldMk cId="0" sldId="264"/>
        </pc:sldMkLst>
      </pc:sldChg>
      <pc:sldChg chg="new del">
        <pc:chgData name="Lechert, Stephanie E (KYTC)" userId="0e0faeba-1f33-4e7b-b198-f786f26537ec" providerId="ADAL" clId="{78CF71C8-3CE2-4994-ABFB-D170A6982E1E}" dt="2026-09-08T20:03:52.969" v="3471" actId="47"/>
        <pc:sldMkLst>
          <pc:docMk/>
          <pc:sldMk cId="3630828050" sldId="264"/>
        </pc:sldMkLst>
      </pc:sldChg>
      <pc:sldChg chg="addSp delSp modSp new mod">
        <pc:chgData name="Lechert, Stephanie E (KYTC)" userId="0e0faeba-1f33-4e7b-b198-f786f26537ec" providerId="ADAL" clId="{78CF71C8-3CE2-4994-ABFB-D170A6982E1E}" dt="2026-09-09T14:42:44.756" v="4958" actId="1076"/>
        <pc:sldMkLst>
          <pc:docMk/>
          <pc:sldMk cId="2847320150" sldId="265"/>
        </pc:sldMkLst>
        <pc:picChg chg="add del mod">
          <ac:chgData name="Lechert, Stephanie E (KYTC)" userId="0e0faeba-1f33-4e7b-b198-f786f26537ec" providerId="ADAL" clId="{78CF71C8-3CE2-4994-ABFB-D170A6982E1E}" dt="2026-09-09T14:07:41.243" v="4611" actId="21"/>
          <ac:picMkLst>
            <pc:docMk/>
            <pc:sldMk cId="2847320150" sldId="265"/>
            <ac:picMk id="3" creationId="{B698AC8D-84F0-2E5F-122E-602877478F5B}"/>
          </ac:picMkLst>
        </pc:picChg>
        <pc:picChg chg="add">
          <ac:chgData name="Lechert, Stephanie E (KYTC)" userId="0e0faeba-1f33-4e7b-b198-f786f26537ec" providerId="ADAL" clId="{78CF71C8-3CE2-4994-ABFB-D170A6982E1E}" dt="2026-09-09T14:41:55.616" v="4953" actId="22"/>
          <ac:picMkLst>
            <pc:docMk/>
            <pc:sldMk cId="2847320150" sldId="265"/>
            <ac:picMk id="5" creationId="{54CA7C0C-FFFE-D560-5D5A-69FB0447604A}"/>
          </ac:picMkLst>
        </pc:picChg>
        <pc:picChg chg="add">
          <ac:chgData name="Lechert, Stephanie E (KYTC)" userId="0e0faeba-1f33-4e7b-b198-f786f26537ec" providerId="ADAL" clId="{78CF71C8-3CE2-4994-ABFB-D170A6982E1E}" dt="2026-09-09T14:42:03.307" v="4954" actId="22"/>
          <ac:picMkLst>
            <pc:docMk/>
            <pc:sldMk cId="2847320150" sldId="265"/>
            <ac:picMk id="7" creationId="{204750E9-7829-2350-8F4E-7B6DA65B513F}"/>
          </ac:picMkLst>
        </pc:picChg>
        <pc:picChg chg="add">
          <ac:chgData name="Lechert, Stephanie E (KYTC)" userId="0e0faeba-1f33-4e7b-b198-f786f26537ec" providerId="ADAL" clId="{78CF71C8-3CE2-4994-ABFB-D170A6982E1E}" dt="2026-09-09T14:42:08.530" v="4955" actId="22"/>
          <ac:picMkLst>
            <pc:docMk/>
            <pc:sldMk cId="2847320150" sldId="265"/>
            <ac:picMk id="9" creationId="{7DDE6AAB-AC8B-5E32-456E-BB3F9DF8232B}"/>
          </ac:picMkLst>
        </pc:picChg>
        <pc:picChg chg="add mod">
          <ac:chgData name="Lechert, Stephanie E (KYTC)" userId="0e0faeba-1f33-4e7b-b198-f786f26537ec" providerId="ADAL" clId="{78CF71C8-3CE2-4994-ABFB-D170A6982E1E}" dt="2026-09-09T14:42:44.756" v="4958" actId="1076"/>
          <ac:picMkLst>
            <pc:docMk/>
            <pc:sldMk cId="2847320150" sldId="265"/>
            <ac:picMk id="11" creationId="{930E27FC-0DA6-CF1E-8805-8A581F8DD97F}"/>
          </ac:picMkLst>
        </pc:picChg>
      </pc:sldChg>
      <pc:sldChg chg="add">
        <pc:chgData name="Lechert, Stephanie E (KYTC)" userId="0e0faeba-1f33-4e7b-b198-f786f26537ec" providerId="ADAL" clId="{78CF71C8-3CE2-4994-ABFB-D170A6982E1E}" dt="2026-09-09T16:21:50.450" v="5220"/>
        <pc:sldMkLst>
          <pc:docMk/>
          <pc:sldMk cId="0" sldId="266"/>
        </pc:sldMkLst>
      </pc:sldChg>
      <pc:sldChg chg="new del">
        <pc:chgData name="Lechert, Stephanie E (KYTC)" userId="0e0faeba-1f33-4e7b-b198-f786f26537ec" providerId="ADAL" clId="{78CF71C8-3CE2-4994-ABFB-D170A6982E1E}" dt="2026-09-08T20:03:48.869" v="3468" actId="47"/>
        <pc:sldMkLst>
          <pc:docMk/>
          <pc:sldMk cId="2187106049" sldId="266"/>
        </pc:sldMkLst>
      </pc:sldChg>
      <pc:sldChg chg="add setBg">
        <pc:chgData name="Lechert, Stephanie E (KYTC)" userId="0e0faeba-1f33-4e7b-b198-f786f26537ec" providerId="ADAL" clId="{78CF71C8-3CE2-4994-ABFB-D170A6982E1E}" dt="2026-09-09T16:21:50.450" v="5220"/>
        <pc:sldMkLst>
          <pc:docMk/>
          <pc:sldMk cId="1761802554" sldId="267"/>
        </pc:sldMkLst>
      </pc:sldChg>
      <pc:sldChg chg="new del">
        <pc:chgData name="Lechert, Stephanie E (KYTC)" userId="0e0faeba-1f33-4e7b-b198-f786f26537ec" providerId="ADAL" clId="{78CF71C8-3CE2-4994-ABFB-D170A6982E1E}" dt="2026-09-08T20:03:50.436" v="3469" actId="47"/>
        <pc:sldMkLst>
          <pc:docMk/>
          <pc:sldMk cId="1763158065" sldId="267"/>
        </pc:sldMkLst>
      </pc:sldChg>
      <pc:sldChg chg="add setBg">
        <pc:chgData name="Lechert, Stephanie E (KYTC)" userId="0e0faeba-1f33-4e7b-b198-f786f26537ec" providerId="ADAL" clId="{78CF71C8-3CE2-4994-ABFB-D170A6982E1E}" dt="2026-09-09T16:21:50.450" v="5220"/>
        <pc:sldMkLst>
          <pc:docMk/>
          <pc:sldMk cId="2553151421" sldId="268"/>
        </pc:sldMkLst>
      </pc:sldChg>
      <pc:sldChg chg="addSp delSp modSp add mod ord modNotesTx">
        <pc:chgData name="Lechert, Stephanie E (KYTC)" userId="0e0faeba-1f33-4e7b-b198-f786f26537ec" providerId="ADAL" clId="{78CF71C8-3CE2-4994-ABFB-D170A6982E1E}" dt="2026-09-09T14:36:38.092" v="4952" actId="1076"/>
        <pc:sldMkLst>
          <pc:docMk/>
          <pc:sldMk cId="1669316257" sldId="269"/>
        </pc:sldMkLst>
        <pc:spChg chg="add mod">
          <ac:chgData name="Lechert, Stephanie E (KYTC)" userId="0e0faeba-1f33-4e7b-b198-f786f26537ec" providerId="ADAL" clId="{78CF71C8-3CE2-4994-ABFB-D170A6982E1E}" dt="2026-09-09T14:36:38.092" v="4952" actId="1076"/>
          <ac:spMkLst>
            <pc:docMk/>
            <pc:sldMk cId="1669316257" sldId="269"/>
            <ac:spMk id="4" creationId="{6C1E001B-7CA5-746A-0F7D-888830ED05AC}"/>
          </ac:spMkLst>
        </pc:spChg>
        <pc:graphicFrameChg chg="add mod modGraphic">
          <ac:chgData name="Lechert, Stephanie E (KYTC)" userId="0e0faeba-1f33-4e7b-b198-f786f26537ec" providerId="ADAL" clId="{78CF71C8-3CE2-4994-ABFB-D170A6982E1E}" dt="2026-09-09T14:35:53.060" v="4926" actId="1076"/>
          <ac:graphicFrameMkLst>
            <pc:docMk/>
            <pc:sldMk cId="1669316257" sldId="269"/>
            <ac:graphicFrameMk id="5" creationId="{A64B6F2E-9BB4-7296-2BC3-A867AAACB607}"/>
          </ac:graphicFrameMkLst>
        </pc:graphicFrameChg>
        <pc:picChg chg="add mod">
          <ac:chgData name="Lechert, Stephanie E (KYTC)" userId="0e0faeba-1f33-4e7b-b198-f786f26537ec" providerId="ADAL" clId="{78CF71C8-3CE2-4994-ABFB-D170A6982E1E}" dt="2026-09-09T14:36:03.826" v="4927" actId="1582"/>
          <ac:picMkLst>
            <pc:docMk/>
            <pc:sldMk cId="1669316257" sldId="269"/>
            <ac:picMk id="3" creationId="{95B7558D-59A0-277C-3505-9FF231CCF8C5}"/>
          </ac:picMkLst>
        </pc:picChg>
        <pc:picChg chg="add del">
          <ac:chgData name="Lechert, Stephanie E (KYTC)" userId="0e0faeba-1f33-4e7b-b198-f786f26537ec" providerId="ADAL" clId="{78CF71C8-3CE2-4994-ABFB-D170A6982E1E}" dt="2026-09-09T14:25:51.948" v="4907" actId="478"/>
          <ac:picMkLst>
            <pc:docMk/>
            <pc:sldMk cId="1669316257" sldId="269"/>
            <ac:picMk id="6146" creationId="{803E9A8F-959E-6F97-8625-A451690963CF}"/>
          </ac:picMkLst>
        </pc:picChg>
      </pc:sldChg>
      <pc:sldChg chg="addSp modSp add mod ord modNotesTx">
        <pc:chgData name="Lechert, Stephanie E (KYTC)" userId="0e0faeba-1f33-4e7b-b198-f786f26537ec" providerId="ADAL" clId="{78CF71C8-3CE2-4994-ABFB-D170A6982E1E}" dt="2026-09-09T17:19:02.241" v="5805" actId="6549"/>
        <pc:sldMkLst>
          <pc:docMk/>
          <pc:sldMk cId="2789409770" sldId="270"/>
        </pc:sldMkLst>
        <pc:picChg chg="add mod">
          <ac:chgData name="Lechert, Stephanie E (KYTC)" userId="0e0faeba-1f33-4e7b-b198-f786f26537ec" providerId="ADAL" clId="{78CF71C8-3CE2-4994-ABFB-D170A6982E1E}" dt="2026-09-08T18:28:26.581" v="2188" actId="1076"/>
          <ac:picMkLst>
            <pc:docMk/>
            <pc:sldMk cId="2789409770" sldId="270"/>
            <ac:picMk id="2" creationId="{2BD8B30B-9EB5-E9B6-ECC1-45024CAA2DEC}"/>
          </ac:picMkLst>
        </pc:picChg>
      </pc:sldChg>
      <pc:sldChg chg="addSp delSp modSp add del mod modNotesTx">
        <pc:chgData name="Lechert, Stephanie E (KYTC)" userId="0e0faeba-1f33-4e7b-b198-f786f26537ec" providerId="ADAL" clId="{78CF71C8-3CE2-4994-ABFB-D170A6982E1E}" dt="2026-09-08T18:15:53.150" v="2146" actId="20577"/>
        <pc:sldMkLst>
          <pc:docMk/>
          <pc:sldMk cId="154343143" sldId="271"/>
        </pc:sldMkLst>
        <pc:picChg chg="add del mod">
          <ac:chgData name="Lechert, Stephanie E (KYTC)" userId="0e0faeba-1f33-4e7b-b198-f786f26537ec" providerId="ADAL" clId="{78CF71C8-3CE2-4994-ABFB-D170A6982E1E}" dt="2026-09-08T15:07:12.429" v="950" actId="931"/>
          <ac:picMkLst>
            <pc:docMk/>
            <pc:sldMk cId="154343143" sldId="271"/>
            <ac:picMk id="3" creationId="{7B267ACC-F8B3-F8AF-5DA2-11E972670DB0}"/>
          </ac:picMkLst>
        </pc:picChg>
        <pc:picChg chg="add del mod">
          <ac:chgData name="Lechert, Stephanie E (KYTC)" userId="0e0faeba-1f33-4e7b-b198-f786f26537ec" providerId="ADAL" clId="{78CF71C8-3CE2-4994-ABFB-D170A6982E1E}" dt="2026-09-08T15:17:01.215" v="961" actId="478"/>
          <ac:picMkLst>
            <pc:docMk/>
            <pc:sldMk cId="154343143" sldId="271"/>
            <ac:picMk id="5" creationId="{B043C008-99B6-D13A-AF33-AFC621B73419}"/>
          </ac:picMkLst>
        </pc:picChg>
        <pc:picChg chg="add mod">
          <ac:chgData name="Lechert, Stephanie E (KYTC)" userId="0e0faeba-1f33-4e7b-b198-f786f26537ec" providerId="ADAL" clId="{78CF71C8-3CE2-4994-ABFB-D170A6982E1E}" dt="2026-09-08T15:17:37.867" v="966" actId="1582"/>
          <ac:picMkLst>
            <pc:docMk/>
            <pc:sldMk cId="154343143" sldId="271"/>
            <ac:picMk id="7" creationId="{C5A7BA60-AAEE-67F5-848C-578514FDDA38}"/>
          </ac:picMkLst>
        </pc:picChg>
      </pc:sldChg>
      <pc:sldChg chg="addSp delSp modSp add mod ord">
        <pc:chgData name="Lechert, Stephanie E (KYTC)" userId="0e0faeba-1f33-4e7b-b198-f786f26537ec" providerId="ADAL" clId="{78CF71C8-3CE2-4994-ABFB-D170A6982E1E}" dt="2026-09-08T19:04:45.331" v="2834" actId="1076"/>
        <pc:sldMkLst>
          <pc:docMk/>
          <pc:sldMk cId="2944347505" sldId="272"/>
        </pc:sldMkLst>
        <pc:spChg chg="add mod">
          <ac:chgData name="Lechert, Stephanie E (KYTC)" userId="0e0faeba-1f33-4e7b-b198-f786f26537ec" providerId="ADAL" clId="{78CF71C8-3CE2-4994-ABFB-D170A6982E1E}" dt="2026-09-08T19:04:45.331" v="2834" actId="1076"/>
          <ac:spMkLst>
            <pc:docMk/>
            <pc:sldMk cId="2944347505" sldId="272"/>
            <ac:spMk id="2" creationId="{4EACDA6F-B013-D40D-7058-40B8392241CE}"/>
          </ac:spMkLst>
        </pc:spChg>
        <pc:picChg chg="add del">
          <ac:chgData name="Lechert, Stephanie E (KYTC)" userId="0e0faeba-1f33-4e7b-b198-f786f26537ec" providerId="ADAL" clId="{78CF71C8-3CE2-4994-ABFB-D170A6982E1E}" dt="2026-09-08T17:17:14.872" v="1388" actId="478"/>
          <ac:picMkLst>
            <pc:docMk/>
            <pc:sldMk cId="2944347505" sldId="272"/>
            <ac:picMk id="3" creationId="{95AEE31A-5A75-CA9E-953F-EC6D53B42AC6}"/>
          </ac:picMkLst>
        </pc:picChg>
        <pc:picChg chg="add mod">
          <ac:chgData name="Lechert, Stephanie E (KYTC)" userId="0e0faeba-1f33-4e7b-b198-f786f26537ec" providerId="ADAL" clId="{78CF71C8-3CE2-4994-ABFB-D170A6982E1E}" dt="2026-09-08T17:43:33.747" v="1428" actId="1076"/>
          <ac:picMkLst>
            <pc:docMk/>
            <pc:sldMk cId="2944347505" sldId="272"/>
            <ac:picMk id="4" creationId="{E6CEA366-30CB-8DF0-D340-2D6BBE5DA2C0}"/>
          </ac:picMkLst>
        </pc:picChg>
        <pc:picChg chg="add mod">
          <ac:chgData name="Lechert, Stephanie E (KYTC)" userId="0e0faeba-1f33-4e7b-b198-f786f26537ec" providerId="ADAL" clId="{78CF71C8-3CE2-4994-ABFB-D170A6982E1E}" dt="2026-09-08T17:43:10.900" v="1426" actId="1076"/>
          <ac:picMkLst>
            <pc:docMk/>
            <pc:sldMk cId="2944347505" sldId="272"/>
            <ac:picMk id="5" creationId="{EF0CD40D-65DD-0C36-D1DE-20355CBD0D1E}"/>
          </ac:picMkLst>
        </pc:picChg>
        <pc:picChg chg="add mod">
          <ac:chgData name="Lechert, Stephanie E (KYTC)" userId="0e0faeba-1f33-4e7b-b198-f786f26537ec" providerId="ADAL" clId="{78CF71C8-3CE2-4994-ABFB-D170A6982E1E}" dt="2026-09-08T17:42:57.340" v="1425" actId="1076"/>
          <ac:picMkLst>
            <pc:docMk/>
            <pc:sldMk cId="2944347505" sldId="272"/>
            <ac:picMk id="7" creationId="{6C6E4052-AD66-5524-89A4-DEC9D26A79E5}"/>
          </ac:picMkLst>
        </pc:picChg>
      </pc:sldChg>
      <pc:sldChg chg="addSp delSp modSp add mod modNotesTx">
        <pc:chgData name="Lechert, Stephanie E (KYTC)" userId="0e0faeba-1f33-4e7b-b198-f786f26537ec" providerId="ADAL" clId="{78CF71C8-3CE2-4994-ABFB-D170A6982E1E}" dt="2026-09-09T17:13:56.485" v="5248" actId="6549"/>
        <pc:sldMkLst>
          <pc:docMk/>
          <pc:sldMk cId="2551178597" sldId="273"/>
        </pc:sldMkLst>
        <pc:picChg chg="add del mod">
          <ac:chgData name="Lechert, Stephanie E (KYTC)" userId="0e0faeba-1f33-4e7b-b198-f786f26537ec" providerId="ADAL" clId="{78CF71C8-3CE2-4994-ABFB-D170A6982E1E}" dt="2026-09-08T18:22:04.966" v="2164" actId="478"/>
          <ac:picMkLst>
            <pc:docMk/>
            <pc:sldMk cId="2551178597" sldId="273"/>
            <ac:picMk id="3" creationId="{ED8A36C1-1433-25A8-AA4B-457FCD958D3C}"/>
          </ac:picMkLst>
        </pc:picChg>
        <pc:picChg chg="add del mod">
          <ac:chgData name="Lechert, Stephanie E (KYTC)" userId="0e0faeba-1f33-4e7b-b198-f786f26537ec" providerId="ADAL" clId="{78CF71C8-3CE2-4994-ABFB-D170A6982E1E}" dt="2026-09-08T18:22:05.505" v="2165" actId="478"/>
          <ac:picMkLst>
            <pc:docMk/>
            <pc:sldMk cId="2551178597" sldId="273"/>
            <ac:picMk id="5" creationId="{D76ACA1F-1EE1-334C-4DBF-42AEEDBE07EA}"/>
          </ac:picMkLst>
        </pc:picChg>
        <pc:picChg chg="add del mod">
          <ac:chgData name="Lechert, Stephanie E (KYTC)" userId="0e0faeba-1f33-4e7b-b198-f786f26537ec" providerId="ADAL" clId="{78CF71C8-3CE2-4994-ABFB-D170A6982E1E}" dt="2026-09-08T18:22:04.257" v="2163" actId="478"/>
          <ac:picMkLst>
            <pc:docMk/>
            <pc:sldMk cId="2551178597" sldId="273"/>
            <ac:picMk id="7" creationId="{33F7D18B-4B16-EFAE-1C52-88CCF20DAA03}"/>
          </ac:picMkLst>
        </pc:picChg>
        <pc:picChg chg="add del mod">
          <ac:chgData name="Lechert, Stephanie E (KYTC)" userId="0e0faeba-1f33-4e7b-b198-f786f26537ec" providerId="ADAL" clId="{78CF71C8-3CE2-4994-ABFB-D170A6982E1E}" dt="2026-09-08T18:26:46.505" v="2171" actId="478"/>
          <ac:picMkLst>
            <pc:docMk/>
            <pc:sldMk cId="2551178597" sldId="273"/>
            <ac:picMk id="9" creationId="{125BA9E2-AB5D-B94A-850A-1F3A733BDCF6}"/>
          </ac:picMkLst>
        </pc:picChg>
        <pc:picChg chg="add mod">
          <ac:chgData name="Lechert, Stephanie E (KYTC)" userId="0e0faeba-1f33-4e7b-b198-f786f26537ec" providerId="ADAL" clId="{78CF71C8-3CE2-4994-ABFB-D170A6982E1E}" dt="2026-09-08T18:27:02.951" v="2175" actId="1076"/>
          <ac:picMkLst>
            <pc:docMk/>
            <pc:sldMk cId="2551178597" sldId="273"/>
            <ac:picMk id="11" creationId="{7311BC7E-FB08-3183-2118-17776FB035B3}"/>
          </ac:picMkLst>
        </pc:picChg>
      </pc:sldChg>
      <pc:sldChg chg="addSp delSp modSp add mod modNotesTx">
        <pc:chgData name="Lechert, Stephanie E (KYTC)" userId="0e0faeba-1f33-4e7b-b198-f786f26537ec" providerId="ADAL" clId="{78CF71C8-3CE2-4994-ABFB-D170A6982E1E}" dt="2026-09-09T14:21:54.834" v="4902" actId="20577"/>
        <pc:sldMkLst>
          <pc:docMk/>
          <pc:sldMk cId="750377672" sldId="274"/>
        </pc:sldMkLst>
        <pc:graphicFrameChg chg="add del mod">
          <ac:chgData name="Lechert, Stephanie E (KYTC)" userId="0e0faeba-1f33-4e7b-b198-f786f26537ec" providerId="ADAL" clId="{78CF71C8-3CE2-4994-ABFB-D170A6982E1E}" dt="2026-09-09T13:12:41.108" v="4013" actId="478"/>
          <ac:graphicFrameMkLst>
            <pc:docMk/>
            <pc:sldMk cId="750377672" sldId="274"/>
            <ac:graphicFrameMk id="10" creationId="{A3B9A623-A3BE-5E2C-2FD4-4D3A96C16DCF}"/>
          </ac:graphicFrameMkLst>
        </pc:graphicFrameChg>
        <pc:graphicFrameChg chg="add mod modGraphic">
          <ac:chgData name="Lechert, Stephanie E (KYTC)" userId="0e0faeba-1f33-4e7b-b198-f786f26537ec" providerId="ADAL" clId="{78CF71C8-3CE2-4994-ABFB-D170A6982E1E}" dt="2026-09-09T13:15:45.889" v="4016" actId="14734"/>
          <ac:graphicFrameMkLst>
            <pc:docMk/>
            <pc:sldMk cId="750377672" sldId="274"/>
            <ac:graphicFrameMk id="11" creationId="{2C96E07C-4DE6-1F96-677F-12A7AEDEB67C}"/>
          </ac:graphicFrameMkLst>
        </pc:graphicFrameChg>
        <pc:graphicFrameChg chg="add del mod modGraphic">
          <ac:chgData name="Lechert, Stephanie E (KYTC)" userId="0e0faeba-1f33-4e7b-b198-f786f26537ec" providerId="ADAL" clId="{78CF71C8-3CE2-4994-ABFB-D170A6982E1E}" dt="2026-09-09T13:35:21.989" v="4317" actId="478"/>
          <ac:graphicFrameMkLst>
            <pc:docMk/>
            <pc:sldMk cId="750377672" sldId="274"/>
            <ac:graphicFrameMk id="12" creationId="{000206DF-74F1-C6B5-175E-F9B810CBBE76}"/>
          </ac:graphicFrameMkLst>
        </pc:graphicFrameChg>
        <pc:graphicFrameChg chg="add mod modGraphic">
          <ac:chgData name="Lechert, Stephanie E (KYTC)" userId="0e0faeba-1f33-4e7b-b198-f786f26537ec" providerId="ADAL" clId="{78CF71C8-3CE2-4994-ABFB-D170A6982E1E}" dt="2026-09-09T14:04:02.837" v="4348" actId="1076"/>
          <ac:graphicFrameMkLst>
            <pc:docMk/>
            <pc:sldMk cId="750377672" sldId="274"/>
            <ac:graphicFrameMk id="13" creationId="{B88A1098-0729-A5BB-AD91-1D14C2D626DB}"/>
          </ac:graphicFrameMkLst>
        </pc:graphicFrameChg>
        <pc:graphicFrameChg chg="add mod modGraphic">
          <ac:chgData name="Lechert, Stephanie E (KYTC)" userId="0e0faeba-1f33-4e7b-b198-f786f26537ec" providerId="ADAL" clId="{78CF71C8-3CE2-4994-ABFB-D170A6982E1E}" dt="2026-09-09T14:03:57.271" v="4347" actId="1076"/>
          <ac:graphicFrameMkLst>
            <pc:docMk/>
            <pc:sldMk cId="750377672" sldId="274"/>
            <ac:graphicFrameMk id="14" creationId="{69837922-42C0-6CEB-7845-6F554EB8E66F}"/>
          </ac:graphicFrameMkLst>
        </pc:graphicFrameChg>
        <pc:picChg chg="add del mod">
          <ac:chgData name="Lechert, Stephanie E (KYTC)" userId="0e0faeba-1f33-4e7b-b198-f786f26537ec" providerId="ADAL" clId="{78CF71C8-3CE2-4994-ABFB-D170A6982E1E}" dt="2026-09-09T13:04:18.731" v="4003" actId="478"/>
          <ac:picMkLst>
            <pc:docMk/>
            <pc:sldMk cId="750377672" sldId="274"/>
            <ac:picMk id="3" creationId="{0A2EB5EB-6106-B501-EA17-93CE8651523B}"/>
          </ac:picMkLst>
        </pc:picChg>
        <pc:picChg chg="add del mod">
          <ac:chgData name="Lechert, Stephanie E (KYTC)" userId="0e0faeba-1f33-4e7b-b198-f786f26537ec" providerId="ADAL" clId="{78CF71C8-3CE2-4994-ABFB-D170A6982E1E}" dt="2026-09-09T13:03:07.830" v="3994" actId="478"/>
          <ac:picMkLst>
            <pc:docMk/>
            <pc:sldMk cId="750377672" sldId="274"/>
            <ac:picMk id="5" creationId="{FC11F718-6836-0072-79D3-A5493B1E5416}"/>
          </ac:picMkLst>
        </pc:picChg>
        <pc:picChg chg="add del mod">
          <ac:chgData name="Lechert, Stephanie E (KYTC)" userId="0e0faeba-1f33-4e7b-b198-f786f26537ec" providerId="ADAL" clId="{78CF71C8-3CE2-4994-ABFB-D170A6982E1E}" dt="2026-09-09T13:04:48.892" v="4010" actId="1076"/>
          <ac:picMkLst>
            <pc:docMk/>
            <pc:sldMk cId="750377672" sldId="274"/>
            <ac:picMk id="7" creationId="{B26F36B1-C6BD-29B5-7A82-E11D1749312D}"/>
          </ac:picMkLst>
        </pc:picChg>
        <pc:picChg chg="add mod">
          <ac:chgData name="Lechert, Stephanie E (KYTC)" userId="0e0faeba-1f33-4e7b-b198-f786f26537ec" providerId="ADAL" clId="{78CF71C8-3CE2-4994-ABFB-D170A6982E1E}" dt="2026-09-09T13:04:37.971" v="4008" actId="1582"/>
          <ac:picMkLst>
            <pc:docMk/>
            <pc:sldMk cId="750377672" sldId="274"/>
            <ac:picMk id="9" creationId="{A1F073ED-4544-11AA-E173-70E1E272F8B0}"/>
          </ac:picMkLst>
        </pc:picChg>
        <pc:picChg chg="del">
          <ac:chgData name="Lechert, Stephanie E (KYTC)" userId="0e0faeba-1f33-4e7b-b198-f786f26537ec" providerId="ADAL" clId="{78CF71C8-3CE2-4994-ABFB-D170A6982E1E}" dt="2026-09-09T13:04:19.459" v="4004" actId="478"/>
          <ac:picMkLst>
            <pc:docMk/>
            <pc:sldMk cId="750377672" sldId="274"/>
            <ac:picMk id="6146" creationId="{09F92244-E9E6-56FC-650D-CBF57A72F8EF}"/>
          </ac:picMkLst>
        </pc:picChg>
        <pc:picChg chg="del">
          <ac:chgData name="Lechert, Stephanie E (KYTC)" userId="0e0faeba-1f33-4e7b-b198-f786f26537ec" providerId="ADAL" clId="{78CF71C8-3CE2-4994-ABFB-D170A6982E1E}" dt="2026-09-09T13:03:39.102" v="3998" actId="478"/>
          <ac:picMkLst>
            <pc:docMk/>
            <pc:sldMk cId="750377672" sldId="274"/>
            <ac:picMk id="6147" creationId="{C374587D-22A0-D189-2AE4-2F8BB5FD6408}"/>
          </ac:picMkLst>
        </pc:picChg>
        <pc:picChg chg="mod">
          <ac:chgData name="Lechert, Stephanie E (KYTC)" userId="0e0faeba-1f33-4e7b-b198-f786f26537ec" providerId="ADAL" clId="{78CF71C8-3CE2-4994-ABFB-D170A6982E1E}" dt="2026-09-09T13:35:59.215" v="4325" actId="167"/>
          <ac:picMkLst>
            <pc:docMk/>
            <pc:sldMk cId="750377672" sldId="274"/>
            <ac:picMk id="6148" creationId="{44E5736E-AFD3-2E4C-FB92-EBFD316275C0}"/>
          </ac:picMkLst>
        </pc:picChg>
      </pc:sldChg>
      <pc:sldChg chg="addSp delSp modSp add del mod">
        <pc:chgData name="Lechert, Stephanie E (KYTC)" userId="0e0faeba-1f33-4e7b-b198-f786f26537ec" providerId="ADAL" clId="{78CF71C8-3CE2-4994-ABFB-D170A6982E1E}" dt="2026-09-09T13:01:23.468" v="3987" actId="47"/>
        <pc:sldMkLst>
          <pc:docMk/>
          <pc:sldMk cId="19597015" sldId="275"/>
        </pc:sldMkLst>
        <pc:picChg chg="add del mod ord">
          <ac:chgData name="Lechert, Stephanie E (KYTC)" userId="0e0faeba-1f33-4e7b-b198-f786f26537ec" providerId="ADAL" clId="{78CF71C8-3CE2-4994-ABFB-D170A6982E1E}" dt="2026-09-09T12:57:30.099" v="3965" actId="478"/>
          <ac:picMkLst>
            <pc:docMk/>
            <pc:sldMk cId="19597015" sldId="275"/>
            <ac:picMk id="3" creationId="{3CA1650E-6F4C-39A1-3B21-C5725E55E5C4}"/>
          </ac:picMkLst>
        </pc:picChg>
        <pc:picChg chg="add del mod">
          <ac:chgData name="Lechert, Stephanie E (KYTC)" userId="0e0faeba-1f33-4e7b-b198-f786f26537ec" providerId="ADAL" clId="{78CF71C8-3CE2-4994-ABFB-D170A6982E1E}" dt="2026-09-09T13:01:17.461" v="3984" actId="21"/>
          <ac:picMkLst>
            <pc:docMk/>
            <pc:sldMk cId="19597015" sldId="275"/>
            <ac:picMk id="5" creationId="{B54A4FC9-CBEF-5FB7-ACA2-6307B280006B}"/>
          </ac:picMkLst>
        </pc:picChg>
        <pc:picChg chg="add del mod ord">
          <ac:chgData name="Lechert, Stephanie E (KYTC)" userId="0e0faeba-1f33-4e7b-b198-f786f26537ec" providerId="ADAL" clId="{78CF71C8-3CE2-4994-ABFB-D170A6982E1E}" dt="2026-09-09T13:00:32.498" v="3977" actId="478"/>
          <ac:picMkLst>
            <pc:docMk/>
            <pc:sldMk cId="19597015" sldId="275"/>
            <ac:picMk id="7" creationId="{4F3B41EF-047B-F523-8789-EA2A6521AC99}"/>
          </ac:picMkLst>
        </pc:picChg>
        <pc:picChg chg="add mod ord">
          <ac:chgData name="Lechert, Stephanie E (KYTC)" userId="0e0faeba-1f33-4e7b-b198-f786f26537ec" providerId="ADAL" clId="{78CF71C8-3CE2-4994-ABFB-D170A6982E1E}" dt="2026-09-09T13:00:53.896" v="3982" actId="14100"/>
          <ac:picMkLst>
            <pc:docMk/>
            <pc:sldMk cId="19597015" sldId="275"/>
            <ac:picMk id="9" creationId="{40256B81-B35A-F605-0D42-722B20495A2F}"/>
          </ac:picMkLst>
        </pc:picChg>
        <pc:picChg chg="del">
          <ac:chgData name="Lechert, Stephanie E (KYTC)" userId="0e0faeba-1f33-4e7b-b198-f786f26537ec" providerId="ADAL" clId="{78CF71C8-3CE2-4994-ABFB-D170A6982E1E}" dt="2026-09-09T12:59:03.252" v="3974" actId="478"/>
          <ac:picMkLst>
            <pc:docMk/>
            <pc:sldMk cId="19597015" sldId="275"/>
            <ac:picMk id="6146" creationId="{50244985-E880-BFD5-84C6-64CA48499E0B}"/>
          </ac:picMkLst>
        </pc:picChg>
        <pc:picChg chg="del">
          <ac:chgData name="Lechert, Stephanie E (KYTC)" userId="0e0faeba-1f33-4e7b-b198-f786f26537ec" providerId="ADAL" clId="{78CF71C8-3CE2-4994-ABFB-D170A6982E1E}" dt="2026-09-09T12:58:59.337" v="3972" actId="478"/>
          <ac:picMkLst>
            <pc:docMk/>
            <pc:sldMk cId="19597015" sldId="275"/>
            <ac:picMk id="6147" creationId="{699F0864-43A7-3031-4A12-8CF534D2EE39}"/>
          </ac:picMkLst>
        </pc:picChg>
        <pc:picChg chg="mod">
          <ac:chgData name="Lechert, Stephanie E (KYTC)" userId="0e0faeba-1f33-4e7b-b198-f786f26537ec" providerId="ADAL" clId="{78CF71C8-3CE2-4994-ABFB-D170A6982E1E}" dt="2026-09-09T12:58:57.372" v="3971" actId="1076"/>
          <ac:picMkLst>
            <pc:docMk/>
            <pc:sldMk cId="19597015" sldId="275"/>
            <ac:picMk id="6148" creationId="{7040A379-9FD3-7F1F-D19F-FC3F5B09F25D}"/>
          </ac:picMkLst>
        </pc:picChg>
      </pc:sldChg>
      <pc:sldChg chg="addSp modSp add mod ord">
        <pc:chgData name="Lechert, Stephanie E (KYTC)" userId="0e0faeba-1f33-4e7b-b198-f786f26537ec" providerId="ADAL" clId="{78CF71C8-3CE2-4994-ABFB-D170A6982E1E}" dt="2026-09-09T12:13:09.185" v="3947" actId="1076"/>
        <pc:sldMkLst>
          <pc:docMk/>
          <pc:sldMk cId="2056572027" sldId="276"/>
        </pc:sldMkLst>
        <pc:spChg chg="add mod">
          <ac:chgData name="Lechert, Stephanie E (KYTC)" userId="0e0faeba-1f33-4e7b-b198-f786f26537ec" providerId="ADAL" clId="{78CF71C8-3CE2-4994-ABFB-D170A6982E1E}" dt="2026-09-09T12:13:09.185" v="3947" actId="1076"/>
          <ac:spMkLst>
            <pc:docMk/>
            <pc:sldMk cId="2056572027" sldId="276"/>
            <ac:spMk id="2" creationId="{1685F00D-9702-34A6-0483-65A773DEB64D}"/>
          </ac:spMkLst>
        </pc:spChg>
        <pc:picChg chg="add mod">
          <ac:chgData name="Lechert, Stephanie E (KYTC)" userId="0e0faeba-1f33-4e7b-b198-f786f26537ec" providerId="ADAL" clId="{78CF71C8-3CE2-4994-ABFB-D170A6982E1E}" dt="2026-09-09T12:04:37.052" v="3472" actId="1076"/>
          <ac:picMkLst>
            <pc:docMk/>
            <pc:sldMk cId="2056572027" sldId="276"/>
            <ac:picMk id="3" creationId="{7DF4929F-A056-E5A0-521D-3D61157D2914}"/>
          </ac:picMkLst>
        </pc:picChg>
      </pc:sldChg>
      <pc:sldChg chg="addSp delSp modSp add mod modNotesTx">
        <pc:chgData name="Lechert, Stephanie E (KYTC)" userId="0e0faeba-1f33-4e7b-b198-f786f26537ec" providerId="ADAL" clId="{78CF71C8-3CE2-4994-ABFB-D170A6982E1E}" dt="2026-09-08T20:03:18.429" v="3464" actId="1582"/>
        <pc:sldMkLst>
          <pc:docMk/>
          <pc:sldMk cId="4258523805" sldId="277"/>
        </pc:sldMkLst>
        <pc:spChg chg="add del">
          <ac:chgData name="Lechert, Stephanie E (KYTC)" userId="0e0faeba-1f33-4e7b-b198-f786f26537ec" providerId="ADAL" clId="{78CF71C8-3CE2-4994-ABFB-D170A6982E1E}" dt="2026-09-08T19:46:40.651" v="3397" actId="22"/>
          <ac:spMkLst>
            <pc:docMk/>
            <pc:sldMk cId="4258523805" sldId="277"/>
            <ac:spMk id="3" creationId="{2E663816-A68C-6140-967D-A0BE7D0B973A}"/>
          </ac:spMkLst>
        </pc:spChg>
        <pc:picChg chg="add mod">
          <ac:chgData name="Lechert, Stephanie E (KYTC)" userId="0e0faeba-1f33-4e7b-b198-f786f26537ec" providerId="ADAL" clId="{78CF71C8-3CE2-4994-ABFB-D170A6982E1E}" dt="2026-09-08T20:03:18.429" v="3464" actId="1582"/>
          <ac:picMkLst>
            <pc:docMk/>
            <pc:sldMk cId="4258523805" sldId="277"/>
            <ac:picMk id="5" creationId="{303284E5-F14A-5EF5-4A31-54A9CD276D1B}"/>
          </ac:picMkLst>
        </pc:picChg>
      </pc:sldChg>
      <pc:sldChg chg="addSp delSp modSp add mod ord modNotesTx">
        <pc:chgData name="Lechert, Stephanie E (KYTC)" userId="0e0faeba-1f33-4e7b-b198-f786f26537ec" providerId="ADAL" clId="{78CF71C8-3CE2-4994-ABFB-D170A6982E1E}" dt="2026-09-09T16:19:08.340" v="5106" actId="1076"/>
        <pc:sldMkLst>
          <pc:docMk/>
          <pc:sldMk cId="826579982" sldId="278"/>
        </pc:sldMkLst>
        <pc:picChg chg="add del">
          <ac:chgData name="Lechert, Stephanie E (KYTC)" userId="0e0faeba-1f33-4e7b-b198-f786f26537ec" providerId="ADAL" clId="{78CF71C8-3CE2-4994-ABFB-D170A6982E1E}" dt="2026-09-08T19:31:53.057" v="3203" actId="478"/>
          <ac:picMkLst>
            <pc:docMk/>
            <pc:sldMk cId="826579982" sldId="278"/>
            <ac:picMk id="3" creationId="{CF5D2D4A-5DF2-3041-F6FC-854C6DCA60FC}"/>
          </ac:picMkLst>
        </pc:picChg>
        <pc:picChg chg="add mod modCrop">
          <ac:chgData name="Lechert, Stephanie E (KYTC)" userId="0e0faeba-1f33-4e7b-b198-f786f26537ec" providerId="ADAL" clId="{78CF71C8-3CE2-4994-ABFB-D170A6982E1E}" dt="2026-09-09T16:19:08.340" v="5106" actId="1076"/>
          <ac:picMkLst>
            <pc:docMk/>
            <pc:sldMk cId="826579982" sldId="278"/>
            <ac:picMk id="5" creationId="{50F37450-E6E5-A748-E30C-C4E1C4CAF45A}"/>
          </ac:picMkLst>
        </pc:picChg>
      </pc:sldChg>
      <pc:sldChg chg="addSp modSp add mod ord modNotesTx">
        <pc:chgData name="Lechert, Stephanie E (KYTC)" userId="0e0faeba-1f33-4e7b-b198-f786f26537ec" providerId="ADAL" clId="{78CF71C8-3CE2-4994-ABFB-D170A6982E1E}" dt="2026-09-09T17:30:32.728" v="6376" actId="6549"/>
        <pc:sldMkLst>
          <pc:docMk/>
          <pc:sldMk cId="2995434697" sldId="279"/>
        </pc:sldMkLst>
        <pc:spChg chg="add mod">
          <ac:chgData name="Lechert, Stephanie E (KYTC)" userId="0e0faeba-1f33-4e7b-b198-f786f26537ec" providerId="ADAL" clId="{78CF71C8-3CE2-4994-ABFB-D170A6982E1E}" dt="2026-09-09T17:30:32.728" v="6376" actId="6549"/>
          <ac:spMkLst>
            <pc:docMk/>
            <pc:sldMk cId="2995434697" sldId="279"/>
            <ac:spMk id="3" creationId="{DC1FFDD3-CCD5-8B86-8918-023DB0FC1822}"/>
          </ac:spMkLst>
        </pc:spChg>
      </pc:sldChg>
      <pc:sldChg chg="add">
        <pc:chgData name="Lechert, Stephanie E (KYTC)" userId="0e0faeba-1f33-4e7b-b198-f786f26537ec" providerId="ADAL" clId="{78CF71C8-3CE2-4994-ABFB-D170A6982E1E}" dt="2026-09-08T19:12:07.902" v="2974"/>
        <pc:sldMkLst>
          <pc:docMk/>
          <pc:sldMk cId="0" sldId="280"/>
        </pc:sldMkLst>
      </pc:sldChg>
      <pc:sldChg chg="add">
        <pc:chgData name="Lechert, Stephanie E (KYTC)" userId="0e0faeba-1f33-4e7b-b198-f786f26537ec" providerId="ADAL" clId="{78CF71C8-3CE2-4994-ABFB-D170A6982E1E}" dt="2026-09-08T19:12:23.503" v="2976"/>
        <pc:sldMkLst>
          <pc:docMk/>
          <pc:sldMk cId="0" sldId="281"/>
        </pc:sldMkLst>
      </pc:sldChg>
      <pc:sldChg chg="add">
        <pc:chgData name="Lechert, Stephanie E (KYTC)" userId="0e0faeba-1f33-4e7b-b198-f786f26537ec" providerId="ADAL" clId="{78CF71C8-3CE2-4994-ABFB-D170A6982E1E}" dt="2026-09-08T19:12:57.917" v="2979"/>
        <pc:sldMkLst>
          <pc:docMk/>
          <pc:sldMk cId="0" sldId="282"/>
        </pc:sldMkLst>
      </pc:sldChg>
      <pc:sldChg chg="new del">
        <pc:chgData name="Lechert, Stephanie E (KYTC)" userId="0e0faeba-1f33-4e7b-b198-f786f26537ec" providerId="ADAL" clId="{78CF71C8-3CE2-4994-ABFB-D170A6982E1E}" dt="2026-09-09T16:08:44.531" v="4962" actId="47"/>
        <pc:sldMkLst>
          <pc:docMk/>
          <pc:sldMk cId="598781433" sldId="283"/>
        </pc:sldMkLst>
      </pc:sldChg>
      <pc:sldChg chg="addSp delSp modSp add mod modNotesTx">
        <pc:chgData name="Lechert, Stephanie E (KYTC)" userId="0e0faeba-1f33-4e7b-b198-f786f26537ec" providerId="ADAL" clId="{78CF71C8-3CE2-4994-ABFB-D170A6982E1E}" dt="2026-09-09T16:19:40.556" v="5215" actId="20577"/>
        <pc:sldMkLst>
          <pc:docMk/>
          <pc:sldMk cId="4006766675" sldId="284"/>
        </pc:sldMkLst>
        <pc:spChg chg="add mod">
          <ac:chgData name="Lechert, Stephanie E (KYTC)" userId="0e0faeba-1f33-4e7b-b198-f786f26537ec" providerId="ADAL" clId="{78CF71C8-3CE2-4994-ABFB-D170A6982E1E}" dt="2026-09-09T16:18:28.674" v="5013" actId="113"/>
          <ac:spMkLst>
            <pc:docMk/>
            <pc:sldMk cId="4006766675" sldId="284"/>
            <ac:spMk id="2" creationId="{5D1796D3-A68F-7E7A-627E-D33D0BD43AA0}"/>
          </ac:spMkLst>
        </pc:spChg>
        <pc:picChg chg="del">
          <ac:chgData name="Lechert, Stephanie E (KYTC)" userId="0e0faeba-1f33-4e7b-b198-f786f26537ec" providerId="ADAL" clId="{78CF71C8-3CE2-4994-ABFB-D170A6982E1E}" dt="2026-09-09T16:08:47.102" v="4963" actId="478"/>
          <ac:picMkLst>
            <pc:docMk/>
            <pc:sldMk cId="4006766675" sldId="284"/>
            <ac:picMk id="5" creationId="{DF9E6BBF-CDB3-5750-3934-A5608057FB81}"/>
          </ac:picMkLst>
        </pc:picChg>
      </pc:sldChg>
      <pc:sldChg chg="new del">
        <pc:chgData name="Lechert, Stephanie E (KYTC)" userId="0e0faeba-1f33-4e7b-b198-f786f26537ec" providerId="ADAL" clId="{78CF71C8-3CE2-4994-ABFB-D170A6982E1E}" dt="2026-09-09T16:21:29.404" v="5218" actId="2696"/>
        <pc:sldMkLst>
          <pc:docMk/>
          <pc:sldMk cId="3500781080" sldId="285"/>
        </pc:sldMkLst>
      </pc:sldChg>
      <pc:sldChg chg="new del">
        <pc:chgData name="Lechert, Stephanie E (KYTC)" userId="0e0faeba-1f33-4e7b-b198-f786f26537ec" providerId="ADAL" clId="{78CF71C8-3CE2-4994-ABFB-D170A6982E1E}" dt="2026-09-09T16:21:57.178" v="5221" actId="47"/>
        <pc:sldMkLst>
          <pc:docMk/>
          <pc:sldMk cId="3821458016" sldId="285"/>
        </pc:sldMkLst>
      </pc:sldChg>
      <pc:sldChg chg="add">
        <pc:chgData name="Lechert, Stephanie E (KYTC)" userId="0e0faeba-1f33-4e7b-b198-f786f26537ec" providerId="ADAL" clId="{78CF71C8-3CE2-4994-ABFB-D170A6982E1E}" dt="2026-09-09T16:21:50.450" v="5220"/>
        <pc:sldMkLst>
          <pc:docMk/>
          <pc:sldMk cId="0" sldId="286"/>
        </pc:sldMkLst>
      </pc:sldChg>
      <pc:sldChg chg="add">
        <pc:chgData name="Lechert, Stephanie E (KYTC)" userId="0e0faeba-1f33-4e7b-b198-f786f26537ec" providerId="ADAL" clId="{78CF71C8-3CE2-4994-ABFB-D170A6982E1E}" dt="2026-09-09T16:21:50.450" v="5220"/>
        <pc:sldMkLst>
          <pc:docMk/>
          <pc:sldMk cId="0" sldId="287"/>
        </pc:sldMkLst>
      </pc:sldChg>
      <pc:sldChg chg="add">
        <pc:chgData name="Lechert, Stephanie E (KYTC)" userId="0e0faeba-1f33-4e7b-b198-f786f26537ec" providerId="ADAL" clId="{78CF71C8-3CE2-4994-ABFB-D170A6982E1E}" dt="2026-09-09T16:21:50.450" v="5220"/>
        <pc:sldMkLst>
          <pc:docMk/>
          <pc:sldMk cId="0" sldId="288"/>
        </pc:sldMkLst>
      </pc:sldChg>
      <pc:sldChg chg="add">
        <pc:chgData name="Lechert, Stephanie E (KYTC)" userId="0e0faeba-1f33-4e7b-b198-f786f26537ec" providerId="ADAL" clId="{78CF71C8-3CE2-4994-ABFB-D170A6982E1E}" dt="2026-09-09T16:21:50.450" v="5220"/>
        <pc:sldMkLst>
          <pc:docMk/>
          <pc:sldMk cId="0" sldId="289"/>
        </pc:sldMkLst>
      </pc:sldChg>
      <pc:sldChg chg="add setBg">
        <pc:chgData name="Lechert, Stephanie E (KYTC)" userId="0e0faeba-1f33-4e7b-b198-f786f26537ec" providerId="ADAL" clId="{78CF71C8-3CE2-4994-ABFB-D170A6982E1E}" dt="2026-09-09T16:21:50.450" v="5220"/>
        <pc:sldMkLst>
          <pc:docMk/>
          <pc:sldMk cId="2692856848" sldId="290"/>
        </pc:sldMkLst>
      </pc:sldChg>
      <pc:sldChg chg="add">
        <pc:chgData name="Lechert, Stephanie E (KYTC)" userId="0e0faeba-1f33-4e7b-b198-f786f26537ec" providerId="ADAL" clId="{78CF71C8-3CE2-4994-ABFB-D170A6982E1E}" dt="2026-09-09T16:21:50.450" v="5220"/>
        <pc:sldMkLst>
          <pc:docMk/>
          <pc:sldMk cId="0" sldId="2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2D308275-2EF2-4839-ABB1-37F27B22F8DE}" type="datetimeFigureOut">
              <a:rPr lang="en-US" smtClean="0"/>
              <a:t>9/9/2026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C4BDBB41-A9E3-43B4-A65B-F7F2AA1A711C}" type="slidenum">
              <a:rPr lang="en-US" smtClean="0"/>
              <a:t>‹#›</a:t>
            </a:fld>
            <a:endParaRPr lang="en-US"/>
          </a:p>
        </p:txBody>
      </p:sp>
    </p:spTree>
    <p:extLst>
      <p:ext uri="{BB962C8B-B14F-4D97-AF65-F5344CB8AC3E}">
        <p14:creationId xmlns:p14="http://schemas.microsoft.com/office/powerpoint/2010/main" val="1855663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C4BDBB41-A9E3-43B4-A65B-F7F2AA1A711C}" type="slidenum">
              <a:rPr lang="en-US" smtClean="0"/>
              <a:t>1</a:t>
            </a:fld>
            <a:endParaRPr lang="en-US"/>
          </a:p>
        </p:txBody>
      </p:sp>
    </p:spTree>
    <p:extLst>
      <p:ext uri="{BB962C8B-B14F-4D97-AF65-F5344CB8AC3E}">
        <p14:creationId xmlns:p14="http://schemas.microsoft.com/office/powerpoint/2010/main" val="2110256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BDBB41-A9E3-43B4-A65B-F7F2AA1A711C}" type="slidenum">
              <a:rPr lang="en-US" smtClean="0"/>
              <a:t>2</a:t>
            </a:fld>
            <a:endParaRPr lang="en-US"/>
          </a:p>
        </p:txBody>
      </p:sp>
    </p:spTree>
    <p:extLst>
      <p:ext uri="{BB962C8B-B14F-4D97-AF65-F5344CB8AC3E}">
        <p14:creationId xmlns:p14="http://schemas.microsoft.com/office/powerpoint/2010/main" val="2585799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BSB Corridor Project will construct a new double-deck companion bridge along side the existing Brent Spence Bridge at the I-71 and I-75 Ohio River crossing between Kentucky and Ohio and improve traffic flow along the roadway corridor. Most of the original environmental work for the project began back in the early 2000s, with an initial Environmental Assessment and FONSI completed in 2012 and a Supplemental Environmental Assessment  and FONSI completed in 2024. </a:t>
            </a:r>
          </a:p>
        </p:txBody>
      </p:sp>
      <p:sp>
        <p:nvSpPr>
          <p:cNvPr id="4" name="Slide Number Placeholder 3"/>
          <p:cNvSpPr>
            <a:spLocks noGrp="1"/>
          </p:cNvSpPr>
          <p:nvPr>
            <p:ph type="sldNum" sz="quarter" idx="5"/>
          </p:nvPr>
        </p:nvSpPr>
        <p:spPr/>
        <p:txBody>
          <a:bodyPr/>
          <a:lstStyle/>
          <a:p>
            <a:fld id="{C4BDBB41-A9E3-43B4-A65B-F7F2AA1A711C}" type="slidenum">
              <a:rPr lang="en-US" smtClean="0"/>
              <a:t>3</a:t>
            </a:fld>
            <a:endParaRPr lang="en-US"/>
          </a:p>
        </p:txBody>
      </p:sp>
    </p:spTree>
    <p:extLst>
      <p:ext uri="{BB962C8B-B14F-4D97-AF65-F5344CB8AC3E}">
        <p14:creationId xmlns:p14="http://schemas.microsoft.com/office/powerpoint/2010/main" val="3196990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completed in 1963, the BSB is a </a:t>
            </a:r>
            <a:r>
              <a:rPr lang="en-US" sz="1200" b="0" i="0" u="none" strike="noStrike" kern="1200" baseline="0" dirty="0">
                <a:solidFill>
                  <a:schemeClr val="tx1"/>
                </a:solidFill>
                <a:latin typeface="+mn-lt"/>
                <a:ea typeface="+mn-ea"/>
                <a:cs typeface="+mn-cs"/>
              </a:rPr>
              <a:t>3-span, double-deck steel cantilever thru truss bridge</a:t>
            </a:r>
            <a:r>
              <a:rPr lang="en-US" dirty="0"/>
              <a:t> named for U.S. Representative Brent Spence, who represented Kentucky’s 5</a:t>
            </a:r>
            <a:r>
              <a:rPr lang="en-US" baseline="30000" dirty="0"/>
              <a:t>th</a:t>
            </a:r>
            <a:r>
              <a:rPr lang="en-US" dirty="0"/>
              <a:t> district between 1935 and 1963. The BSB was originally designed to handle 80,000 vehicles daily, but the bridge now carries more than double its intended capacity.</a:t>
            </a:r>
          </a:p>
        </p:txBody>
      </p:sp>
      <p:sp>
        <p:nvSpPr>
          <p:cNvPr id="4" name="Slide Number Placeholder 3"/>
          <p:cNvSpPr>
            <a:spLocks noGrp="1"/>
          </p:cNvSpPr>
          <p:nvPr>
            <p:ph type="sldNum" sz="quarter" idx="5"/>
          </p:nvPr>
        </p:nvSpPr>
        <p:spPr/>
        <p:txBody>
          <a:bodyPr/>
          <a:lstStyle/>
          <a:p>
            <a:fld id="{C4BDBB41-A9E3-43B4-A65B-F7F2AA1A711C}" type="slidenum">
              <a:rPr lang="en-US" smtClean="0"/>
              <a:t>4</a:t>
            </a:fld>
            <a:endParaRPr lang="en-US"/>
          </a:p>
        </p:txBody>
      </p:sp>
    </p:spTree>
    <p:extLst>
      <p:ext uri="{BB962C8B-B14F-4D97-AF65-F5344CB8AC3E}">
        <p14:creationId xmlns:p14="http://schemas.microsoft.com/office/powerpoint/2010/main" val="115801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companion bridge will take the through traffic on I71/75 and the existing Brent Spence Bridge will host the local traffic going into Covington, KY and Cincinnati, OH respectively. As part of the 2012 environmental assessment process, the Section 106 evaluation determined the project would have an Adverse Effect to the Lewisburg Historic District due to the proposed taking of multiple contributing historic properties within the district. During subsequent revisions to the project plans, the number of contributing historic properties has been reduced significantly, but the Adverse Effect to Lewisburg remains.</a:t>
            </a:r>
          </a:p>
          <a:p>
            <a:endParaRPr lang="en-US" dirty="0"/>
          </a:p>
        </p:txBody>
      </p:sp>
      <p:sp>
        <p:nvSpPr>
          <p:cNvPr id="4" name="Slide Number Placeholder 3"/>
          <p:cNvSpPr>
            <a:spLocks noGrp="1"/>
          </p:cNvSpPr>
          <p:nvPr>
            <p:ph type="sldNum" sz="quarter" idx="5"/>
          </p:nvPr>
        </p:nvSpPr>
        <p:spPr/>
        <p:txBody>
          <a:bodyPr/>
          <a:lstStyle/>
          <a:p>
            <a:fld id="{C4BDBB41-A9E3-43B4-A65B-F7F2AA1A711C}" type="slidenum">
              <a:rPr lang="en-US" smtClean="0"/>
              <a:t>5</a:t>
            </a:fld>
            <a:endParaRPr lang="en-US"/>
          </a:p>
        </p:txBody>
      </p:sp>
    </p:spTree>
    <p:extLst>
      <p:ext uri="{BB962C8B-B14F-4D97-AF65-F5344CB8AC3E}">
        <p14:creationId xmlns:p14="http://schemas.microsoft.com/office/powerpoint/2010/main" val="2030823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there was an Adverse Effect determination, mitigation commitments were necessary. The Programmatic Agreement originally started as a Memorandum of Agreement in 2012 and updated in 2023 as a bi-state PA for legal reasons. </a:t>
            </a:r>
          </a:p>
          <a:p>
            <a:endParaRPr lang="en-US" dirty="0"/>
          </a:p>
          <a:p>
            <a:r>
              <a:rPr lang="en-US" dirty="0"/>
              <a:t>3 mitigation commitments were decided upon for the Kentucky side of the project. </a:t>
            </a:r>
          </a:p>
        </p:txBody>
      </p:sp>
      <p:sp>
        <p:nvSpPr>
          <p:cNvPr id="4" name="Slide Number Placeholder 3"/>
          <p:cNvSpPr>
            <a:spLocks noGrp="1"/>
          </p:cNvSpPr>
          <p:nvPr>
            <p:ph type="sldNum" sz="quarter" idx="5"/>
          </p:nvPr>
        </p:nvSpPr>
        <p:spPr/>
        <p:txBody>
          <a:bodyPr/>
          <a:lstStyle/>
          <a:p>
            <a:fld id="{C4BDBB41-A9E3-43B4-A65B-F7F2AA1A711C}" type="slidenum">
              <a:rPr lang="en-US" smtClean="0"/>
              <a:t>6</a:t>
            </a:fld>
            <a:endParaRPr lang="en-US"/>
          </a:p>
        </p:txBody>
      </p:sp>
    </p:spTree>
    <p:extLst>
      <p:ext uri="{BB962C8B-B14F-4D97-AF65-F5344CB8AC3E}">
        <p14:creationId xmlns:p14="http://schemas.microsoft.com/office/powerpoint/2010/main" val="2037415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In 2022, </a:t>
            </a:r>
            <a:r>
              <a:rPr lang="en-US" dirty="0" err="1"/>
              <a:t>Cardno</a:t>
            </a:r>
            <a:r>
              <a:rPr lang="en-US" dirty="0"/>
              <a:t>, now Stantec was contracted by KYTC to complete a </a:t>
            </a:r>
            <a:r>
              <a:rPr lang="en-US" i="1" dirty="0"/>
              <a:t>Cultural Historic Survey for the Brent Spence Bridge Renewal Project.  </a:t>
            </a:r>
            <a:r>
              <a:rPr lang="en-US" i="0" dirty="0"/>
              <a:t>Stantec’s architectural history team surveyed the project Area of Potential Effects, which included p</a:t>
            </a:r>
            <a:r>
              <a:rPr lang="en-US" dirty="0"/>
              <a:t>ortions of the NRHP-listed Lewisburg Historic District</a:t>
            </a:r>
            <a:r>
              <a:rPr lang="en-US" i="1" dirty="0"/>
              <a:t>. </a:t>
            </a:r>
            <a:r>
              <a:rPr lang="en-US" i="0" dirty="0"/>
              <a:t>This district is directly adjacent to I75/I71 and southwest of Covington. </a:t>
            </a:r>
            <a:r>
              <a:rPr lang="en-US" sz="1200" kern="1200" dirty="0">
                <a:solidFill>
                  <a:schemeClr val="tx1"/>
                </a:solidFill>
                <a:effectLst/>
                <a:latin typeface="+mn-lt"/>
                <a:ea typeface="+mn-ea"/>
                <a:cs typeface="+mn-cs"/>
              </a:rPr>
              <a:t>Lewisburg was developed as a working class neighborhood with small lots and modest residences as well as churches and businesses and also industries where residents were employed. The District (Listed 1993; NRIS 93001165) is characterized by narrow lot sizes and an urban appearance where setback from the street is typically minimal. The District is listed under Criterion A within the Area of Significance of Community Planning and Development with local significance within the context of Suburban Growth in Covington. The District is also listed under Criterion C for containing a “solid inventory of locally typical working and middle class domestic architecture of the second half of the nineteenth century and the early twentieth century…”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endParaRPr lang="en-US" dirty="0"/>
          </a:p>
        </p:txBody>
      </p:sp>
      <p:sp>
        <p:nvSpPr>
          <p:cNvPr id="4" name="Slide Number Placeholder 3"/>
          <p:cNvSpPr>
            <a:spLocks noGrp="1"/>
          </p:cNvSpPr>
          <p:nvPr>
            <p:ph type="sldNum" sz="quarter" idx="5"/>
          </p:nvPr>
        </p:nvSpPr>
        <p:spPr/>
        <p:txBody>
          <a:bodyPr/>
          <a:lstStyle/>
          <a:p>
            <a:fld id="{B4F91BD5-613D-4453-ADD2-75252D1DBF9E}" type="slidenum">
              <a:rPr lang="en-US" smtClean="0"/>
              <a:t>7</a:t>
            </a:fld>
            <a:endParaRPr lang="en-US"/>
          </a:p>
        </p:txBody>
      </p:sp>
    </p:spTree>
    <p:extLst>
      <p:ext uri="{BB962C8B-B14F-4D97-AF65-F5344CB8AC3E}">
        <p14:creationId xmlns:p14="http://schemas.microsoft.com/office/powerpoint/2010/main" val="3248846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600"/>
              </a:spcBef>
              <a:spcAft>
                <a:spcPts val="600"/>
              </a:spcAft>
              <a:buFont typeface="Wingdings" panose="05000000000000000000" pitchFamily="2" charset="2"/>
              <a:buNone/>
            </a:pPr>
            <a:r>
              <a:rPr lang="en-US" dirty="0"/>
              <a:t>Two contributing residential buildings within the NRHP-listed district were found in an area required for right-of-way as part of the Brent Spence Bridge Renewal Project.</a:t>
            </a:r>
            <a:r>
              <a:rPr lang="en-US" sz="1200" kern="1200" dirty="0">
                <a:solidFill>
                  <a:schemeClr val="tx1"/>
                </a:solidFill>
                <a:effectLst/>
                <a:latin typeface="+mn-lt"/>
                <a:ea typeface="+mn-ea"/>
                <a:cs typeface="+mn-cs"/>
              </a:rPr>
              <a:t> These two buildings were slated for demolition, and it was determined that as a result the project would have an adverse effect on the historic district. In 2023, a </a:t>
            </a:r>
            <a:r>
              <a:rPr lang="en-US" sz="1200" dirty="0"/>
              <a:t>PA between FHWA, KYTC, the Kentucky Heritage Council/KY SHPO, the Ohio Department of Transportation, the Ohio Historic Preservation Office/OH SHPO, and the City of Covington, Kentucky was executed. This PA stipulated that State Level Documentation be completed for the two buildings prior to demolition to partially mitigate the adverse effect to the Lewisburg Historic District. Stantec was contracted by KYTC to create separate documentation reports for each building. This documentation included a Kentucky Historic Resources Individual Survey Form, a historic context, and digital photography. In addition, documentation included measured floor plans, primary and secondary elevation drawings, and isometric renderings. The PA included additional commitments that were required to be fulfilled, such as the development of a Façade Grant Program for the residential and commercial properties within the District, and vibration testing to avoid damage to historic properties.</a:t>
            </a:r>
          </a:p>
          <a:p>
            <a:endParaRPr lang="en-US" dirty="0"/>
          </a:p>
        </p:txBody>
      </p:sp>
      <p:sp>
        <p:nvSpPr>
          <p:cNvPr id="4" name="Slide Number Placeholder 3"/>
          <p:cNvSpPr>
            <a:spLocks noGrp="1"/>
          </p:cNvSpPr>
          <p:nvPr>
            <p:ph type="sldNum" sz="quarter" idx="5"/>
          </p:nvPr>
        </p:nvSpPr>
        <p:spPr/>
        <p:txBody>
          <a:bodyPr/>
          <a:lstStyle/>
          <a:p>
            <a:fld id="{B4F91BD5-613D-4453-ADD2-75252D1DBF9E}" type="slidenum">
              <a:rPr lang="en-US" smtClean="0"/>
              <a:t>8</a:t>
            </a:fld>
            <a:endParaRPr lang="en-US"/>
          </a:p>
        </p:txBody>
      </p:sp>
    </p:spTree>
    <p:extLst>
      <p:ext uri="{BB962C8B-B14F-4D97-AF65-F5344CB8AC3E}">
        <p14:creationId xmlns:p14="http://schemas.microsoft.com/office/powerpoint/2010/main" val="939812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Stantec’s architectural history team returned to the project area to measure the interior of both buildings. Photographs, measurements, and notes were used to create the floor plans for the building. Exterior recordation of the house was possible through the use of drone scanning, which enabled the creation of a three-dimensional model of the building. This model successfully reproduced each elevation of the house and allowed for the creation of high quality scaled elevations created in two-dimensional profile.</a:t>
            </a:r>
          </a:p>
          <a:p>
            <a:r>
              <a:rPr lang="en-US" dirty="0"/>
              <a:t>606 11</a:t>
            </a:r>
            <a:r>
              <a:rPr lang="en-US" baseline="30000" dirty="0"/>
              <a:t>th</a:t>
            </a:r>
            <a:r>
              <a:rPr lang="en-US" dirty="0"/>
              <a:t> Street – German-American household, working-to-middle class, Northern Ky Townhouse (side entry midway along side elevation</a:t>
            </a:r>
          </a:p>
        </p:txBody>
      </p:sp>
      <p:sp>
        <p:nvSpPr>
          <p:cNvPr id="4" name="Slide Number Placeholder 3"/>
          <p:cNvSpPr>
            <a:spLocks noGrp="1"/>
          </p:cNvSpPr>
          <p:nvPr>
            <p:ph type="sldNum" sz="quarter" idx="5"/>
          </p:nvPr>
        </p:nvSpPr>
        <p:spPr/>
        <p:txBody>
          <a:bodyPr/>
          <a:lstStyle/>
          <a:p>
            <a:fld id="{B4F91BD5-613D-4453-ADD2-75252D1DBF9E}" type="slidenum">
              <a:rPr lang="en-US" smtClean="0"/>
              <a:t>9</a:t>
            </a:fld>
            <a:endParaRPr lang="en-US"/>
          </a:p>
        </p:txBody>
      </p:sp>
    </p:spTree>
    <p:extLst>
      <p:ext uri="{BB962C8B-B14F-4D97-AF65-F5344CB8AC3E}">
        <p14:creationId xmlns:p14="http://schemas.microsoft.com/office/powerpoint/2010/main" val="113020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F91BD5-613D-4453-ADD2-75252D1DBF9E}" type="slidenum">
              <a:rPr lang="en-US" smtClean="0"/>
              <a:t>10</a:t>
            </a:fld>
            <a:endParaRPr lang="en-US"/>
          </a:p>
        </p:txBody>
      </p:sp>
    </p:spTree>
    <p:extLst>
      <p:ext uri="{BB962C8B-B14F-4D97-AF65-F5344CB8AC3E}">
        <p14:creationId xmlns:p14="http://schemas.microsoft.com/office/powerpoint/2010/main" val="395821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isometric drawings can also be used to create a rotating three dimensional image. This image of the building can be linked to a QR Code and reside on a website for viewers to experience the building in three dimension, with the capability to rotate the image. 604 12</a:t>
            </a:r>
            <a:r>
              <a:rPr lang="en-US" baseline="30000" dirty="0"/>
              <a:t>th</a:t>
            </a:r>
            <a:r>
              <a:rPr lang="en-US" dirty="0"/>
              <a:t> Street – German-American household, working-to-middle class, Italianate (prevalent style in the district)</a:t>
            </a:r>
          </a:p>
        </p:txBody>
      </p:sp>
      <p:sp>
        <p:nvSpPr>
          <p:cNvPr id="4" name="Slide Number Placeholder 3"/>
          <p:cNvSpPr>
            <a:spLocks noGrp="1"/>
          </p:cNvSpPr>
          <p:nvPr>
            <p:ph type="sldNum" sz="quarter" idx="5"/>
          </p:nvPr>
        </p:nvSpPr>
        <p:spPr/>
        <p:txBody>
          <a:bodyPr/>
          <a:lstStyle/>
          <a:p>
            <a:fld id="{B4F91BD5-613D-4453-ADD2-75252D1DBF9E}" type="slidenum">
              <a:rPr lang="en-US" smtClean="0"/>
              <a:t>11</a:t>
            </a:fld>
            <a:endParaRPr lang="en-US"/>
          </a:p>
        </p:txBody>
      </p:sp>
    </p:spTree>
    <p:extLst>
      <p:ext uri="{BB962C8B-B14F-4D97-AF65-F5344CB8AC3E}">
        <p14:creationId xmlns:p14="http://schemas.microsoft.com/office/powerpoint/2010/main" val="105473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604 12</a:t>
            </a:r>
            <a:r>
              <a:rPr lang="en-US" baseline="30000" dirty="0"/>
              <a:t>th</a:t>
            </a:r>
            <a:r>
              <a:rPr lang="en-US" dirty="0"/>
              <a:t> Street had been recently modified to accommodate an office space. All of this was packaged into a report for KYTC and was reviewed and accepted by KY SHPO.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hard copy of the report is retained by the Kenton County Public Library and one digital copy was provided to the Kentucky Department for Libraries and Archives.</a:t>
            </a:r>
          </a:p>
          <a:p>
            <a:endParaRPr lang="en-US" dirty="0"/>
          </a:p>
        </p:txBody>
      </p:sp>
      <p:sp>
        <p:nvSpPr>
          <p:cNvPr id="4" name="Slide Number Placeholder 3"/>
          <p:cNvSpPr>
            <a:spLocks noGrp="1"/>
          </p:cNvSpPr>
          <p:nvPr>
            <p:ph type="sldNum" sz="quarter" idx="5"/>
          </p:nvPr>
        </p:nvSpPr>
        <p:spPr/>
        <p:txBody>
          <a:bodyPr/>
          <a:lstStyle/>
          <a:p>
            <a:fld id="{B4F91BD5-613D-4453-ADD2-75252D1DBF9E}" type="slidenum">
              <a:rPr lang="en-US" smtClean="0"/>
              <a:t>12</a:t>
            </a:fld>
            <a:endParaRPr lang="en-US"/>
          </a:p>
        </p:txBody>
      </p:sp>
    </p:spTree>
    <p:extLst>
      <p:ext uri="{BB962C8B-B14F-4D97-AF65-F5344CB8AC3E}">
        <p14:creationId xmlns:p14="http://schemas.microsoft.com/office/powerpoint/2010/main" val="1236212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is to make sure the construction activities do not damage the historic structures with vibrations.</a:t>
            </a:r>
          </a:p>
          <a:p>
            <a:endParaRPr lang="en-US" dirty="0"/>
          </a:p>
          <a:p>
            <a:r>
              <a:rPr lang="en-US" dirty="0"/>
              <a:t>PPV = </a:t>
            </a:r>
            <a:r>
              <a:rPr lang="en-US" sz="1200" b="0" i="0" u="none" strike="noStrike" kern="1200" baseline="0" dirty="0">
                <a:solidFill>
                  <a:schemeClr val="tx1"/>
                </a:solidFill>
                <a:latin typeface="+mn-lt"/>
                <a:ea typeface="+mn-ea"/>
                <a:cs typeface="+mn-cs"/>
              </a:rPr>
              <a:t>the accepted method of evaluating the potential for damage </a:t>
            </a:r>
            <a:endParaRPr lang="en-US" dirty="0"/>
          </a:p>
        </p:txBody>
      </p:sp>
      <p:sp>
        <p:nvSpPr>
          <p:cNvPr id="4" name="Slide Number Placeholder 3"/>
          <p:cNvSpPr>
            <a:spLocks noGrp="1"/>
          </p:cNvSpPr>
          <p:nvPr>
            <p:ph type="sldNum" sz="quarter" idx="5"/>
          </p:nvPr>
        </p:nvSpPr>
        <p:spPr/>
        <p:txBody>
          <a:bodyPr/>
          <a:lstStyle/>
          <a:p>
            <a:fld id="{C4BDBB41-A9E3-43B4-A65B-F7F2AA1A711C}" type="slidenum">
              <a:rPr lang="en-US" smtClean="0"/>
              <a:t>13</a:t>
            </a:fld>
            <a:endParaRPr lang="en-US"/>
          </a:p>
        </p:txBody>
      </p:sp>
    </p:spTree>
    <p:extLst>
      <p:ext uri="{BB962C8B-B14F-4D97-AF65-F5344CB8AC3E}">
        <p14:creationId xmlns:p14="http://schemas.microsoft.com/office/powerpoint/2010/main" val="2306892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is directly from the PA and the PPV limits were based on those used by the Louisville Bridges Project in the early 2000s. BUT, there’s no agreed upon definition of Fragile or Extremely Fragile for structures.</a:t>
            </a:r>
          </a:p>
        </p:txBody>
      </p:sp>
      <p:sp>
        <p:nvSpPr>
          <p:cNvPr id="4" name="Slide Number Placeholder 3"/>
          <p:cNvSpPr>
            <a:spLocks noGrp="1"/>
          </p:cNvSpPr>
          <p:nvPr>
            <p:ph type="sldNum" sz="quarter" idx="5"/>
          </p:nvPr>
        </p:nvSpPr>
        <p:spPr/>
        <p:txBody>
          <a:bodyPr/>
          <a:lstStyle/>
          <a:p>
            <a:fld id="{C4BDBB41-A9E3-43B4-A65B-F7F2AA1A711C}" type="slidenum">
              <a:rPr lang="en-US" smtClean="0"/>
              <a:t>14</a:t>
            </a:fld>
            <a:endParaRPr lang="en-US"/>
          </a:p>
        </p:txBody>
      </p:sp>
    </p:spTree>
    <p:extLst>
      <p:ext uri="{BB962C8B-B14F-4D97-AF65-F5344CB8AC3E}">
        <p14:creationId xmlns:p14="http://schemas.microsoft.com/office/powerpoint/2010/main" val="1879939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A992F-601F-394B-E581-7F28451EA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E40D2-5DD7-10B8-2DFF-B6E6C7AA2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BC9C3-03E6-C370-0C60-04BD5992C353}"/>
              </a:ext>
            </a:extLst>
          </p:cNvPr>
          <p:cNvSpPr>
            <a:spLocks noGrp="1"/>
          </p:cNvSpPr>
          <p:nvPr>
            <p:ph type="body" idx="1"/>
          </p:nvPr>
        </p:nvSpPr>
        <p:spPr/>
        <p:txBody>
          <a:bodyPr/>
          <a:lstStyle/>
          <a:p>
            <a:r>
              <a:rPr lang="en-US" dirty="0"/>
              <a:t>This is just a short of list of the references we looked at for discussion of the definitions. </a:t>
            </a:r>
          </a:p>
        </p:txBody>
      </p:sp>
      <p:sp>
        <p:nvSpPr>
          <p:cNvPr id="4" name="Slide Number Placeholder 3">
            <a:extLst>
              <a:ext uri="{FF2B5EF4-FFF2-40B4-BE49-F238E27FC236}">
                <a16:creationId xmlns:a16="http://schemas.microsoft.com/office/drawing/2014/main" id="{ED25544C-B8B5-7A0D-75DE-0DBE3880AF3F}"/>
              </a:ext>
            </a:extLst>
          </p:cNvPr>
          <p:cNvSpPr>
            <a:spLocks noGrp="1"/>
          </p:cNvSpPr>
          <p:nvPr>
            <p:ph type="sldNum" sz="quarter" idx="5"/>
          </p:nvPr>
        </p:nvSpPr>
        <p:spPr/>
        <p:txBody>
          <a:bodyPr/>
          <a:lstStyle/>
          <a:p>
            <a:fld id="{C4BDBB41-A9E3-43B4-A65B-F7F2AA1A711C}" type="slidenum">
              <a:rPr lang="en-US" smtClean="0"/>
              <a:t>15</a:t>
            </a:fld>
            <a:endParaRPr lang="en-US"/>
          </a:p>
        </p:txBody>
      </p:sp>
    </p:spTree>
    <p:extLst>
      <p:ext uri="{BB962C8B-B14F-4D97-AF65-F5344CB8AC3E}">
        <p14:creationId xmlns:p14="http://schemas.microsoft.com/office/powerpoint/2010/main" val="957553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BDBB41-A9E3-43B4-A65B-F7F2AA1A711C}" type="slidenum">
              <a:rPr lang="en-US" smtClean="0"/>
              <a:t>16</a:t>
            </a:fld>
            <a:endParaRPr lang="en-US"/>
          </a:p>
        </p:txBody>
      </p:sp>
    </p:spTree>
    <p:extLst>
      <p:ext uri="{BB962C8B-B14F-4D97-AF65-F5344CB8AC3E}">
        <p14:creationId xmlns:p14="http://schemas.microsoft.com/office/powerpoint/2010/main" val="10897027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vibration monitoring plans were developed for all areas within 100’ of the potential disturb limits  that contain historic structures per the PA.</a:t>
            </a:r>
            <a:endParaRPr lang="en-US" dirty="0"/>
          </a:p>
          <a:p>
            <a:endParaRPr lang="en-US" dirty="0"/>
          </a:p>
        </p:txBody>
      </p:sp>
      <p:sp>
        <p:nvSpPr>
          <p:cNvPr id="4" name="Slide Number Placeholder 3"/>
          <p:cNvSpPr>
            <a:spLocks noGrp="1"/>
          </p:cNvSpPr>
          <p:nvPr>
            <p:ph type="sldNum" sz="quarter" idx="5"/>
          </p:nvPr>
        </p:nvSpPr>
        <p:spPr/>
        <p:txBody>
          <a:bodyPr/>
          <a:lstStyle/>
          <a:p>
            <a:fld id="{C4BDBB41-A9E3-43B4-A65B-F7F2AA1A711C}" type="slidenum">
              <a:rPr lang="en-US" smtClean="0"/>
              <a:t>17</a:t>
            </a:fld>
            <a:endParaRPr lang="en-US"/>
          </a:p>
        </p:txBody>
      </p:sp>
    </p:spTree>
    <p:extLst>
      <p:ext uri="{BB962C8B-B14F-4D97-AF65-F5344CB8AC3E}">
        <p14:creationId xmlns:p14="http://schemas.microsoft.com/office/powerpoint/2010/main" val="2002177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vibration monitoring was conducted by DRW Associates over the course of several weeks. Here are the results for 2 of the baseline locations, both are in the Lewisburg HD. These all fell below the PPV thresholds for both the fragile and extremely fragile structure types. </a:t>
            </a:r>
          </a:p>
        </p:txBody>
      </p:sp>
      <p:sp>
        <p:nvSpPr>
          <p:cNvPr id="4" name="Slide Number Placeholder 3"/>
          <p:cNvSpPr>
            <a:spLocks noGrp="1"/>
          </p:cNvSpPr>
          <p:nvPr>
            <p:ph type="sldNum" sz="quarter" idx="5"/>
          </p:nvPr>
        </p:nvSpPr>
        <p:spPr/>
        <p:txBody>
          <a:bodyPr/>
          <a:lstStyle/>
          <a:p>
            <a:fld id="{C4BDBB41-A9E3-43B4-A65B-F7F2AA1A711C}" type="slidenum">
              <a:rPr lang="en-US" smtClean="0"/>
              <a:t>18</a:t>
            </a:fld>
            <a:endParaRPr lang="en-US"/>
          </a:p>
        </p:txBody>
      </p:sp>
    </p:spTree>
    <p:extLst>
      <p:ext uri="{BB962C8B-B14F-4D97-AF65-F5344CB8AC3E}">
        <p14:creationId xmlns:p14="http://schemas.microsoft.com/office/powerpoint/2010/main" val="3984040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was one location that did exceed the thresholds during the baseline evaluations and hit 0.892, 0.438, and 0.366 PPV. It’s unclear exactly what exactly triggered the spike since it’s a residential location, so it’s possible that somebody bumped it or ran a lawn mower right next to it. </a:t>
            </a:r>
          </a:p>
        </p:txBody>
      </p:sp>
      <p:sp>
        <p:nvSpPr>
          <p:cNvPr id="4" name="Slide Number Placeholder 3"/>
          <p:cNvSpPr>
            <a:spLocks noGrp="1"/>
          </p:cNvSpPr>
          <p:nvPr>
            <p:ph type="sldNum" sz="quarter" idx="5"/>
          </p:nvPr>
        </p:nvSpPr>
        <p:spPr/>
        <p:txBody>
          <a:bodyPr/>
          <a:lstStyle/>
          <a:p>
            <a:fld id="{C4BDBB41-A9E3-43B4-A65B-F7F2AA1A711C}" type="slidenum">
              <a:rPr lang="en-US" smtClean="0"/>
              <a:t>19</a:t>
            </a:fld>
            <a:endParaRPr lang="en-US"/>
          </a:p>
        </p:txBody>
      </p:sp>
    </p:spTree>
    <p:extLst>
      <p:ext uri="{BB962C8B-B14F-4D97-AF65-F5344CB8AC3E}">
        <p14:creationId xmlns:p14="http://schemas.microsoft.com/office/powerpoint/2010/main" val="2896091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Opening: This presentation follows the vibration-monitoring process from a construction perspective — from PPV requirements through field response.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that the PA requirements can affect actual means and methods. Use pavement breaking and wall installation as examples.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Explain the FTA-based prediction process and show the actual KMZ/heat map</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how the three-week schedule drives monitoring decisions and how existing monitors are checked against the vibration transmission path.</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why monitor placement matters and why an offset monitor may require a different alert threshold even though the receptor PPV limit stays the same.</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Describe the field workflow: installation, baseline, work, dashboard, 90% warning, and response.</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57900" y="1285875"/>
            <a:ext cx="6172200" cy="3471863"/>
          </a:xfrm>
          <a:prstGeom prst="rect">
            <a:avLst/>
          </a:prstGeom>
          <a:noFill/>
          <a:ln w="12700">
            <a:solidFill>
              <a:prstClr val="black"/>
            </a:solidFill>
          </a:ln>
        </p:spPr>
      </p:sp>
      <p:sp>
        <p:nvSpPr>
          <p:cNvPr id="3" name="Notes Placeholder 2"/>
          <p:cNvSpPr>
            <a:spLocks noGrp="1"/>
          </p:cNvSpPr>
          <p:nvPr>
            <p:ph type="body" idx="1"/>
          </p:nvPr>
        </p:nvSpPr>
        <p:spPr>
          <a:xfrm>
            <a:off x="1828800" y="4951413"/>
            <a:ext cx="14630400" cy="4049712"/>
          </a:xfrm>
          <a:prstGeom prst="rect">
            <a:avLst/>
          </a:prstGeom>
        </p:spPr>
        <p:txBody>
          <a:bodyPr/>
          <a:lstStyle/>
          <a:p>
            <a:endParaRPr lang="en-US" dirty="0"/>
          </a:p>
        </p:txBody>
      </p:sp>
    </p:spTree>
    <p:extLst>
      <p:ext uri="{BB962C8B-B14F-4D97-AF65-F5344CB8AC3E}">
        <p14:creationId xmlns:p14="http://schemas.microsoft.com/office/powerpoint/2010/main" val="91909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the 0.21 vs. 0.20 example to make the response process concrete. Emphasize attribution and baseline review.</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broader risk-management use of data beyond Section 106, including non-historic structures and future means-and-methods decisions.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Close with the four lessons learned and the central message: monitoring should inform construction decisions.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9/9/2026</a:t>
            </a:fld>
            <a:endParaRPr lang="en-US" altLang="en-US" dirty="0"/>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dirty="0"/>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9/9/2026</a:t>
            </a:fld>
            <a:endParaRPr lang="en-US" altLang="en-US" dirty="0"/>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dirty="0"/>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9/9/2026</a:t>
            </a:fld>
            <a:endParaRPr lang="en-US" altLang="en-US" dirty="0"/>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dirty="0"/>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9/9/2026</a:t>
            </a:fld>
            <a:endParaRPr lang="en-US" altLang="en-US" dirty="0"/>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dirty="0"/>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9/9/2026</a:t>
            </a:fld>
            <a:endParaRPr lang="en-US" altLang="en-US" dirty="0"/>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dirty="0"/>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dirty="0"/>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9/9/2026</a:t>
            </a:fld>
            <a:endParaRPr lang="en-US" altLang="en-US" dirty="0"/>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8" Type="http://schemas.openxmlformats.org/officeDocument/2006/relationships/image" Target="../media/image23.tif"/><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1.tif"/><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19.png"/><Relationship Id="rId7"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0.tif"/><Relationship Id="rId5" Type="http://schemas.microsoft.com/office/2007/relationships/hdphoto" Target="../media/hdphoto1.wdp"/><Relationship Id="rId4" Type="http://schemas.openxmlformats.org/officeDocument/2006/relationships/image" Target="../media/image29.png"/><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3.jpeg"/><Relationship Id="rId7"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35.png"/><Relationship Id="rId4" Type="http://schemas.openxmlformats.org/officeDocument/2006/relationships/image" Target="../media/image34.jpeg"/><Relationship Id="rId9"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hyperlink" Target="https://www.transit.dot.gov/sites/fta.dot.gov/files/docs/research-innovation/118131/transit-noise-and-vibration-impact-assessment-manual-fta-report-no-0123_0.pdf" TargetMode="External"/><Relationship Id="rId3" Type="http://schemas.openxmlformats.org/officeDocument/2006/relationships/image" Target="../media/image4.png"/><Relationship Id="rId7" Type="http://schemas.openxmlformats.org/officeDocument/2006/relationships/hyperlink" Target="https://www.transit.dot.gov/sites/fta.dot.gov/files/docs/FTA_Noise_and_Vibration_Manual.pdf"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https://dot.ca.gov/-/media/dot-media/programs/environmental-analysis/documents/env/tcvgm-apr2020-a11y.pdf" TargetMode="External"/><Relationship Id="rId5"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hyperlink" Target="https://rosap.ntl.bts.gov/view/dot/37722/dot_37722_DS1.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3.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3.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https://brentspencebridgecorridor.com/nitropack_static/RJETIsfzVtTbLumaaJJVxUVWLYsEjmSL/assets/images/optimized/rev-1ab91ef/brentspencebridgecorridor.com/wp-content/uploads/2025/04/Fact-Sheet_BSB_NE_20240220_0836-scaled.jpg">
            <a:extLst>
              <a:ext uri="{FF2B5EF4-FFF2-40B4-BE49-F238E27FC236}">
                <a16:creationId xmlns:a16="http://schemas.microsoft.com/office/drawing/2014/main" id="{6A991CE0-F1BF-A0B9-6850-B35F69B62780}"/>
              </a:ext>
            </a:extLst>
          </p:cNvPr>
          <p:cNvPicPr>
            <a:picLocks noChangeAspect="1"/>
          </p:cNvPicPr>
          <p:nvPr/>
        </p:nvPicPr>
        <p:blipFill>
          <a:blip r:embed="rId3">
            <a:alphaModFix amt="25000"/>
          </a:blip>
          <a:stretch>
            <a:fillRect/>
          </a:stretch>
        </p:blipFill>
        <p:spPr>
          <a:xfrm>
            <a:off x="0" y="-22860"/>
            <a:ext cx="18277096" cy="12172832"/>
          </a:xfrm>
          <a:prstGeom prst="rect">
            <a:avLst/>
          </a:prstGeom>
        </p:spPr>
      </p:pic>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55824"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61619331-86B1-11AD-25D2-4C1C8E1F5435}"/>
              </a:ext>
            </a:extLst>
          </p:cNvPr>
          <p:cNvSpPr>
            <a:spLocks noGrp="1"/>
          </p:cNvSpPr>
          <p:nvPr>
            <p:ph type="ctrTitle"/>
          </p:nvPr>
        </p:nvSpPr>
        <p:spPr>
          <a:xfrm>
            <a:off x="1590311" y="1600796"/>
            <a:ext cx="11498823" cy="4462760"/>
          </a:xfrm>
        </p:spPr>
        <p:txBody>
          <a:bodyPr/>
          <a:lstStyle/>
          <a:p>
            <a:r>
              <a:rPr lang="en-US" dirty="0">
                <a:solidFill>
                  <a:schemeClr val="tx1"/>
                </a:solidFill>
                <a:latin typeface="Arial Black" panose="020B0A04020102020204" pitchFamily="34" charset="0"/>
              </a:rPr>
              <a:t>Brent Spence Bridge Corridor Project Vibration Monitoring For Adverse Effects</a:t>
            </a:r>
          </a:p>
        </p:txBody>
      </p:sp>
      <p:sp>
        <p:nvSpPr>
          <p:cNvPr id="6" name="TextBox 5">
            <a:extLst>
              <a:ext uri="{FF2B5EF4-FFF2-40B4-BE49-F238E27FC236}">
                <a16:creationId xmlns:a16="http://schemas.microsoft.com/office/drawing/2014/main" id="{BFF172F9-F067-5F99-F59E-4E72807FEBAE}"/>
              </a:ext>
            </a:extLst>
          </p:cNvPr>
          <p:cNvSpPr txBox="1"/>
          <p:nvPr/>
        </p:nvSpPr>
        <p:spPr>
          <a:xfrm>
            <a:off x="2133598" y="6764209"/>
            <a:ext cx="10412247" cy="461665"/>
          </a:xfrm>
          <a:prstGeom prst="rect">
            <a:avLst/>
          </a:prstGeom>
          <a:noFill/>
        </p:spPr>
        <p:txBody>
          <a:bodyPr wrap="square" rtlCol="0">
            <a:spAutoFit/>
          </a:bodyPr>
          <a:lstStyle/>
          <a:p>
            <a:r>
              <a:rPr lang="en-US" sz="2400" dirty="0"/>
              <a:t>2026 ACEC-KY/FHWA/KYTC Partnering Conference - September 10,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991CC-B623-9D38-1D60-56CA0B63D9E2}"/>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5CAE4C2-4A56-9987-EF6E-FD88E7CB1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2F4DA54-3AF4-D9C6-A75F-730516D7AB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43926B8-943D-2E81-977F-91DEB0E8E8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EACDA6F-B013-D40D-7058-40B8392241CE}"/>
              </a:ext>
            </a:extLst>
          </p:cNvPr>
          <p:cNvSpPr txBox="1"/>
          <p:nvPr/>
        </p:nvSpPr>
        <p:spPr>
          <a:xfrm>
            <a:off x="1038225" y="1455738"/>
            <a:ext cx="15316200" cy="8032968"/>
          </a:xfrm>
          <a:prstGeom prst="rect">
            <a:avLst/>
          </a:prstGeom>
          <a:noFill/>
        </p:spPr>
        <p:txBody>
          <a:bodyPr wrap="square" rtlCol="0">
            <a:spAutoFit/>
          </a:bodyPr>
          <a:lstStyle/>
          <a:p>
            <a:r>
              <a:rPr lang="en-US" sz="6000" dirty="0"/>
              <a:t>Stephanie Lechert</a:t>
            </a:r>
          </a:p>
          <a:p>
            <a:r>
              <a:rPr lang="en-US" sz="3200" dirty="0"/>
              <a:t>Historic Preservation Coordinator</a:t>
            </a:r>
          </a:p>
          <a:p>
            <a:endParaRPr lang="en-US" sz="6000" dirty="0"/>
          </a:p>
          <a:p>
            <a:pPr lvl="2"/>
            <a:endParaRPr lang="en-US" sz="6000" dirty="0"/>
          </a:p>
          <a:p>
            <a:r>
              <a:rPr lang="en-US" sz="6000" dirty="0"/>
              <a:t>Becky Gatewood</a:t>
            </a:r>
          </a:p>
          <a:p>
            <a:r>
              <a:rPr lang="en-US" sz="3200" dirty="0"/>
              <a:t>Senior Architectural Historian</a:t>
            </a:r>
          </a:p>
          <a:p>
            <a:pPr lvl="2"/>
            <a:endParaRPr lang="en-US" sz="6000" dirty="0"/>
          </a:p>
          <a:p>
            <a:endParaRPr lang="en-US" sz="6000" dirty="0"/>
          </a:p>
          <a:p>
            <a:r>
              <a:rPr lang="en-US" sz="6000" dirty="0"/>
              <a:t>Jared Bloom</a:t>
            </a:r>
          </a:p>
          <a:p>
            <a:r>
              <a:rPr lang="en-US" sz="3200" dirty="0"/>
              <a:t>Environmental Compliance Coordinator </a:t>
            </a:r>
          </a:p>
        </p:txBody>
      </p:sp>
      <p:pic>
        <p:nvPicPr>
          <p:cNvPr id="4" name="Picture 3" descr="https://transportation.ky.gov/Documents/KYTC-Brand-TK-Full-Color-400x227px.jpg">
            <a:extLst>
              <a:ext uri="{FF2B5EF4-FFF2-40B4-BE49-F238E27FC236}">
                <a16:creationId xmlns:a16="http://schemas.microsoft.com/office/drawing/2014/main" id="{E6CEA366-30CB-8DF0-D340-2D6BBE5DA2C0}"/>
              </a:ext>
            </a:extLst>
          </p:cNvPr>
          <p:cNvPicPr>
            <a:picLocks noChangeAspect="1"/>
          </p:cNvPicPr>
          <p:nvPr/>
        </p:nvPicPr>
        <p:blipFill>
          <a:blip r:embed="rId6"/>
          <a:stretch>
            <a:fillRect/>
          </a:stretch>
        </p:blipFill>
        <p:spPr>
          <a:xfrm>
            <a:off x="9959460" y="1608410"/>
            <a:ext cx="3810000" cy="2162175"/>
          </a:xfrm>
          <a:prstGeom prst="rect">
            <a:avLst/>
          </a:prstGeom>
        </p:spPr>
      </p:pic>
      <p:pic>
        <p:nvPicPr>
          <p:cNvPr id="5" name="Picture 4" descr="https://images.squarespace-cdn.com/content/v1/629a2cb3edd5fc551980d088/d5ee1bfd-49bf-4975-bba9-5aa2773a5766/Logo_WalshKokosing%404x.png?format=1500w">
            <a:extLst>
              <a:ext uri="{FF2B5EF4-FFF2-40B4-BE49-F238E27FC236}">
                <a16:creationId xmlns:a16="http://schemas.microsoft.com/office/drawing/2014/main" id="{EF0CD40D-65DD-0C36-D1DE-20355CBD0D1E}"/>
              </a:ext>
            </a:extLst>
          </p:cNvPr>
          <p:cNvPicPr>
            <a:picLocks noChangeAspect="1"/>
          </p:cNvPicPr>
          <p:nvPr/>
        </p:nvPicPr>
        <p:blipFill>
          <a:blip r:embed="rId7"/>
          <a:stretch>
            <a:fillRect/>
          </a:stretch>
        </p:blipFill>
        <p:spPr>
          <a:xfrm>
            <a:off x="9483088" y="7329649"/>
            <a:ext cx="4762745" cy="1863821"/>
          </a:xfrm>
          <a:prstGeom prst="rect">
            <a:avLst/>
          </a:prstGeom>
        </p:spPr>
      </p:pic>
      <p:pic>
        <p:nvPicPr>
          <p:cNvPr id="7" name="Picture 6">
            <a:extLst>
              <a:ext uri="{FF2B5EF4-FFF2-40B4-BE49-F238E27FC236}">
                <a16:creationId xmlns:a16="http://schemas.microsoft.com/office/drawing/2014/main" id="{6C6E4052-AD66-5524-89A4-DEC9D26A79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21261" y="4685065"/>
            <a:ext cx="5486400" cy="1456955"/>
          </a:xfrm>
          <a:prstGeom prst="rect">
            <a:avLst/>
          </a:prstGeom>
        </p:spPr>
      </p:pic>
    </p:spTree>
    <p:extLst>
      <p:ext uri="{BB962C8B-B14F-4D97-AF65-F5344CB8AC3E}">
        <p14:creationId xmlns:p14="http://schemas.microsoft.com/office/powerpoint/2010/main" val="2944347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6D8F9-BBA3-4F5A-B85A-009D4984769E}"/>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F6397551-9C41-2D48-5AD9-E41A6301C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0CA6A00-6FF9-7E8B-5ED9-392827D3FB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BA67477-60E8-F536-F894-8BF85BC554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C5A7BA60-AAEE-67F5-848C-578514FDDA3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5369" y="595873"/>
            <a:ext cx="6974445" cy="9144000"/>
          </a:xfrm>
          <a:prstGeom prst="rect">
            <a:avLst/>
          </a:prstGeom>
          <a:ln w="19050">
            <a:solidFill>
              <a:schemeClr val="tx1"/>
            </a:solidFill>
          </a:ln>
        </p:spPr>
      </p:pic>
    </p:spTree>
    <p:extLst>
      <p:ext uri="{BB962C8B-B14F-4D97-AF65-F5344CB8AC3E}">
        <p14:creationId xmlns:p14="http://schemas.microsoft.com/office/powerpoint/2010/main" val="154343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96E7A-432C-D594-EB89-B34490B7EDE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AD77C77-9CA8-13E4-C333-A2E83F7A4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338B2EC-68E8-FE36-F7AD-2AA7FFA970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28C20C54-1791-06B8-52A8-1C1E240CD4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7311BC7E-FB08-3183-2118-17776FB035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085" y="857250"/>
            <a:ext cx="15240000" cy="8572500"/>
          </a:xfrm>
          <a:prstGeom prst="rect">
            <a:avLst/>
          </a:prstGeom>
        </p:spPr>
      </p:pic>
    </p:spTree>
    <p:extLst>
      <p:ext uri="{BB962C8B-B14F-4D97-AF65-F5344CB8AC3E}">
        <p14:creationId xmlns:p14="http://schemas.microsoft.com/office/powerpoint/2010/main" val="2551178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2B0C3-805A-1F1C-288B-F6C7F131E3C6}"/>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90D5D00-E78D-E458-39F9-CDB28FF91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A7EB103-0CA2-05A1-900A-E497B74296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1C56D19-BD70-560D-7D3B-5188E22600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https://brentspencebridgecorridor.com/nitropack_static/RJETIsfzVtTbLumaaJJVxUVWLYsEjmSL/assets/images/optimized/rev-1ab91ef/brentspencebridgecorridor.com/wp-content/uploads/2026/08/V06_Aerial-looking-NE-scaled.jpg">
            <a:extLst>
              <a:ext uri="{FF2B5EF4-FFF2-40B4-BE49-F238E27FC236}">
                <a16:creationId xmlns:a16="http://schemas.microsoft.com/office/drawing/2014/main" id="{2BD8B30B-9EB5-E9B6-ECC1-45024CAA2DEC}"/>
              </a:ext>
            </a:extLst>
          </p:cNvPr>
          <p:cNvPicPr>
            <a:picLocks noChangeAspect="1"/>
          </p:cNvPicPr>
          <p:nvPr/>
        </p:nvPicPr>
        <p:blipFill>
          <a:blip r:embed="rId6"/>
          <a:stretch>
            <a:fillRect/>
          </a:stretch>
        </p:blipFill>
        <p:spPr>
          <a:xfrm>
            <a:off x="304800" y="838200"/>
            <a:ext cx="15307733" cy="8610600"/>
          </a:xfrm>
          <a:prstGeom prst="rect">
            <a:avLst/>
          </a:prstGeom>
        </p:spPr>
      </p:pic>
    </p:spTree>
    <p:extLst>
      <p:ext uri="{BB962C8B-B14F-4D97-AF65-F5344CB8AC3E}">
        <p14:creationId xmlns:p14="http://schemas.microsoft.com/office/powerpoint/2010/main" val="2789409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C58625B-376C-2BB8-5626-9E775DD2C7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091" y="727869"/>
            <a:ext cx="7544141" cy="9356502"/>
          </a:xfrm>
          <a:prstGeom prst="rect">
            <a:avLst/>
          </a:prstGeom>
        </p:spPr>
      </p:pic>
      <p:sp>
        <p:nvSpPr>
          <p:cNvPr id="5" name="TextBox 4">
            <a:extLst>
              <a:ext uri="{FF2B5EF4-FFF2-40B4-BE49-F238E27FC236}">
                <a16:creationId xmlns:a16="http://schemas.microsoft.com/office/drawing/2014/main" id="{DE6D21DB-0C0D-78C5-0DCD-42A30109B0AF}"/>
              </a:ext>
            </a:extLst>
          </p:cNvPr>
          <p:cNvSpPr txBox="1"/>
          <p:nvPr/>
        </p:nvSpPr>
        <p:spPr>
          <a:xfrm>
            <a:off x="9144000" y="727869"/>
            <a:ext cx="8001000" cy="6924973"/>
          </a:xfrm>
          <a:prstGeom prst="rect">
            <a:avLst/>
          </a:prstGeom>
          <a:noFill/>
        </p:spPr>
        <p:txBody>
          <a:bodyPr wrap="square" rtlCol="0">
            <a:spAutoFit/>
          </a:bodyPr>
          <a:lstStyle/>
          <a:p>
            <a:pPr algn="ctr"/>
            <a:r>
              <a:rPr lang="en-US" sz="4800" b="1" u="sng" dirty="0"/>
              <a:t>Kentucky Cultural Resource</a:t>
            </a:r>
          </a:p>
          <a:p>
            <a:pPr algn="ctr">
              <a:spcAft>
                <a:spcPts val="1200"/>
              </a:spcAft>
            </a:pPr>
            <a:r>
              <a:rPr lang="en-US" sz="4800" b="1" u="sng" dirty="0"/>
              <a:t>Mitigation Commitments</a:t>
            </a:r>
          </a:p>
          <a:p>
            <a:pPr marL="571500" indent="-571500">
              <a:spcAft>
                <a:spcPts val="600"/>
              </a:spcAft>
              <a:buFont typeface="Arial" panose="020B0604020202020204" pitchFamily="34" charset="0"/>
              <a:buChar char="•"/>
            </a:pPr>
            <a:r>
              <a:rPr lang="en-US" sz="4000" dirty="0"/>
              <a:t>Vibration Monitoring for historic properties within the Lewisburg Historic District</a:t>
            </a:r>
          </a:p>
          <a:p>
            <a:pPr marL="571500" indent="-571500">
              <a:spcAft>
                <a:spcPts val="600"/>
              </a:spcAft>
              <a:buFont typeface="Arial" panose="020B0604020202020204" pitchFamily="34" charset="0"/>
              <a:buChar char="•"/>
            </a:pPr>
            <a:r>
              <a:rPr lang="en-US" sz="4000" dirty="0"/>
              <a:t>State-level Documentation</a:t>
            </a:r>
          </a:p>
          <a:p>
            <a:pPr marL="571500" indent="-571500">
              <a:spcAft>
                <a:spcPts val="600"/>
              </a:spcAft>
              <a:buFont typeface="Arial" panose="020B0604020202020204" pitchFamily="34" charset="0"/>
              <a:buChar char="•"/>
            </a:pPr>
            <a:r>
              <a:rPr lang="en-US" sz="4000" dirty="0"/>
              <a:t>Façade Grant Program for resources within the Lewisburg Historic District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Picture 11">
            <a:extLst>
              <a:ext uri="{FF2B5EF4-FFF2-40B4-BE49-F238E27FC236}">
                <a16:creationId xmlns:a16="http://schemas.microsoft.com/office/drawing/2014/main" id="{E3719C7A-1B46-12DF-B17E-B4F671337876}"/>
              </a:ext>
            </a:extLst>
          </p:cNvPr>
          <p:cNvPicPr>
            <a:picLocks noChangeAspect="1"/>
          </p:cNvPicPr>
          <p:nvPr/>
        </p:nvPicPr>
        <p:blipFill>
          <a:blip r:embed="rId5">
            <a:extLst>
              <a:ext uri="{28A0092B-C50C-407E-A947-70E740481C1C}">
                <a14:useLocalDpi xmlns:a14="http://schemas.microsoft.com/office/drawing/2010/main" val="0"/>
              </a:ext>
            </a:extLst>
          </a:blip>
          <a:srcRect l="4794" t="4010" r="5048" b="2642"/>
          <a:stretch>
            <a:fillRect/>
          </a:stretch>
        </p:blipFill>
        <p:spPr>
          <a:xfrm>
            <a:off x="381000" y="391820"/>
            <a:ext cx="6841698" cy="9178681"/>
          </a:xfrm>
          <a:prstGeom prst="rect">
            <a:avLst/>
          </a:prstGeom>
        </p:spPr>
      </p:pic>
      <p:sp>
        <p:nvSpPr>
          <p:cNvPr id="14" name="TextBox 13">
            <a:extLst>
              <a:ext uri="{FF2B5EF4-FFF2-40B4-BE49-F238E27FC236}">
                <a16:creationId xmlns:a16="http://schemas.microsoft.com/office/drawing/2014/main" id="{6D3340DA-F3BA-7F67-0A11-0FC261EEAA2F}"/>
              </a:ext>
            </a:extLst>
          </p:cNvPr>
          <p:cNvSpPr txBox="1"/>
          <p:nvPr/>
        </p:nvSpPr>
        <p:spPr>
          <a:xfrm>
            <a:off x="7374006" y="1028700"/>
            <a:ext cx="7620000" cy="1477328"/>
          </a:xfrm>
          <a:prstGeom prst="rect">
            <a:avLst/>
          </a:prstGeom>
          <a:noFill/>
        </p:spPr>
        <p:txBody>
          <a:bodyPr wrap="square" rtlCol="0">
            <a:spAutoFit/>
          </a:bodyPr>
          <a:lstStyle/>
          <a:p>
            <a:pPr marL="285750" indent="-285750">
              <a:buFont typeface="Wingdings" panose="05000000000000000000" pitchFamily="2" charset="2"/>
              <a:buChar char="Ø"/>
            </a:pPr>
            <a:r>
              <a:rPr lang="en-US" dirty="0"/>
              <a:t>Lewisburg National Register of Historic Places District </a:t>
            </a:r>
          </a:p>
          <a:p>
            <a:pPr marL="742950" lvl="1" indent="-285750">
              <a:buFont typeface="Wingdings" panose="05000000000000000000" pitchFamily="2" charset="2"/>
              <a:buChar char="§"/>
            </a:pPr>
            <a:r>
              <a:rPr lang="en-US" dirty="0"/>
              <a:t>Listed 1993</a:t>
            </a:r>
          </a:p>
          <a:p>
            <a:pPr marL="742950" lvl="1" indent="-285750">
              <a:buFont typeface="Wingdings" panose="05000000000000000000" pitchFamily="2" charset="2"/>
              <a:buChar char="§"/>
            </a:pPr>
            <a:r>
              <a:rPr lang="en-US" dirty="0"/>
              <a:t>Listed under Criteria A and C</a:t>
            </a:r>
          </a:p>
          <a:p>
            <a:pPr marL="742950" lvl="1" indent="-285750">
              <a:buFont typeface="Wingdings" panose="05000000000000000000" pitchFamily="2" charset="2"/>
              <a:buChar char="§"/>
            </a:pPr>
            <a:r>
              <a:rPr lang="en-US" dirty="0"/>
              <a:t>Period of significance for the District is 1840-1947</a:t>
            </a:r>
          </a:p>
          <a:p>
            <a:endParaRPr lang="en-US" dirty="0"/>
          </a:p>
        </p:txBody>
      </p:sp>
      <p:sp>
        <p:nvSpPr>
          <p:cNvPr id="15" name="TextBox 14">
            <a:extLst>
              <a:ext uri="{FF2B5EF4-FFF2-40B4-BE49-F238E27FC236}">
                <a16:creationId xmlns:a16="http://schemas.microsoft.com/office/drawing/2014/main" id="{A1B42D34-F2FA-FA10-60E5-49F8402A98F5}"/>
              </a:ext>
            </a:extLst>
          </p:cNvPr>
          <p:cNvSpPr txBox="1"/>
          <p:nvPr/>
        </p:nvSpPr>
        <p:spPr>
          <a:xfrm>
            <a:off x="8150964" y="421033"/>
            <a:ext cx="6066084" cy="461665"/>
          </a:xfrm>
          <a:prstGeom prst="rect">
            <a:avLst/>
          </a:prstGeom>
          <a:noFill/>
        </p:spPr>
        <p:txBody>
          <a:bodyPr wrap="none" rtlCol="0">
            <a:spAutoFit/>
          </a:bodyPr>
          <a:lstStyle/>
          <a:p>
            <a:r>
              <a:rPr lang="en-US" sz="2400" b="1" dirty="0"/>
              <a:t>NRHP-Listed Lewisburg Historic District</a:t>
            </a:r>
          </a:p>
        </p:txBody>
      </p:sp>
      <p:pic>
        <p:nvPicPr>
          <p:cNvPr id="3" name="Picture 2">
            <a:extLst>
              <a:ext uri="{FF2B5EF4-FFF2-40B4-BE49-F238E27FC236}">
                <a16:creationId xmlns:a16="http://schemas.microsoft.com/office/drawing/2014/main" id="{ADCA5CC6-7CD8-9FD7-4D1A-CE1DB26719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7902" y="2520480"/>
            <a:ext cx="7372350" cy="49149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9BDFF-A42A-7FAA-E3A1-781E100E114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488669E-433E-2A2C-57D8-014760DDA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90501"/>
            <a:ext cx="7886699" cy="5257799"/>
          </a:xfrm>
          <a:prstGeom prst="rect">
            <a:avLst/>
          </a:prstGeom>
        </p:spPr>
      </p:pic>
      <p:pic>
        <p:nvPicPr>
          <p:cNvPr id="7" name="Picture 6">
            <a:extLst>
              <a:ext uri="{FF2B5EF4-FFF2-40B4-BE49-F238E27FC236}">
                <a16:creationId xmlns:a16="http://schemas.microsoft.com/office/drawing/2014/main" id="{DE777C45-0E07-ED6A-06A4-C1A62DE501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0" y="190500"/>
            <a:ext cx="7884884" cy="5257800"/>
          </a:xfrm>
          <a:prstGeom prst="rect">
            <a:avLst/>
          </a:prstGeom>
        </p:spPr>
      </p:pic>
      <p:sp>
        <p:nvSpPr>
          <p:cNvPr id="8" name="TextBox 7">
            <a:extLst>
              <a:ext uri="{FF2B5EF4-FFF2-40B4-BE49-F238E27FC236}">
                <a16:creationId xmlns:a16="http://schemas.microsoft.com/office/drawing/2014/main" id="{7E8D765E-B851-C44D-E7DA-17F2FC54E54C}"/>
              </a:ext>
            </a:extLst>
          </p:cNvPr>
          <p:cNvSpPr txBox="1"/>
          <p:nvPr/>
        </p:nvSpPr>
        <p:spPr>
          <a:xfrm>
            <a:off x="8273796" y="5638090"/>
            <a:ext cx="6265305" cy="707886"/>
          </a:xfrm>
          <a:prstGeom prst="rect">
            <a:avLst/>
          </a:prstGeom>
          <a:noFill/>
        </p:spPr>
        <p:txBody>
          <a:bodyPr wrap="none" rtlCol="0">
            <a:spAutoFit/>
          </a:bodyPr>
          <a:lstStyle/>
          <a:p>
            <a:r>
              <a:rPr lang="en-US" sz="2000" b="1" dirty="0"/>
              <a:t>606 West 11</a:t>
            </a:r>
            <a:r>
              <a:rPr lang="en-US" sz="2000" b="1" baseline="30000" dirty="0"/>
              <a:t>th</a:t>
            </a:r>
            <a:r>
              <a:rPr lang="en-US" sz="2000" b="1" dirty="0"/>
              <a:t> Street, Schaffner House, Lewisburg </a:t>
            </a:r>
          </a:p>
          <a:p>
            <a:r>
              <a:rPr lang="en-US" sz="2000" b="1" dirty="0"/>
              <a:t>Circa 1870 KHC# KECL 115 </a:t>
            </a:r>
          </a:p>
        </p:txBody>
      </p:sp>
      <p:sp>
        <p:nvSpPr>
          <p:cNvPr id="9" name="TextBox 8">
            <a:extLst>
              <a:ext uri="{FF2B5EF4-FFF2-40B4-BE49-F238E27FC236}">
                <a16:creationId xmlns:a16="http://schemas.microsoft.com/office/drawing/2014/main" id="{F41AC55F-EDB6-9AB6-4FB6-90E16B2F0D58}"/>
              </a:ext>
            </a:extLst>
          </p:cNvPr>
          <p:cNvSpPr txBox="1"/>
          <p:nvPr/>
        </p:nvSpPr>
        <p:spPr>
          <a:xfrm>
            <a:off x="152399" y="5638090"/>
            <a:ext cx="5876481" cy="707886"/>
          </a:xfrm>
          <a:prstGeom prst="rect">
            <a:avLst/>
          </a:prstGeom>
          <a:noFill/>
        </p:spPr>
        <p:txBody>
          <a:bodyPr wrap="none" rtlCol="0">
            <a:spAutoFit/>
          </a:bodyPr>
          <a:lstStyle/>
          <a:p>
            <a:r>
              <a:rPr lang="en-US" sz="2000" b="1" dirty="0"/>
              <a:t>604 West 12</a:t>
            </a:r>
            <a:r>
              <a:rPr lang="en-US" sz="2000" b="1" baseline="30000" dirty="0"/>
              <a:t>th</a:t>
            </a:r>
            <a:r>
              <a:rPr lang="en-US" sz="2000" b="1" dirty="0"/>
              <a:t> Street, Willner House, Lewisburg</a:t>
            </a:r>
          </a:p>
          <a:p>
            <a:r>
              <a:rPr lang="en-US" sz="2000" b="1" dirty="0"/>
              <a:t>Circa 1890 KHC# KECL 136 </a:t>
            </a:r>
          </a:p>
        </p:txBody>
      </p:sp>
      <p:sp>
        <p:nvSpPr>
          <p:cNvPr id="10" name="TextBox 9">
            <a:extLst>
              <a:ext uri="{FF2B5EF4-FFF2-40B4-BE49-F238E27FC236}">
                <a16:creationId xmlns:a16="http://schemas.microsoft.com/office/drawing/2014/main" id="{93ECE2BA-D1A2-6D12-D43F-7475F92CD4FC}"/>
              </a:ext>
            </a:extLst>
          </p:cNvPr>
          <p:cNvSpPr txBox="1"/>
          <p:nvPr/>
        </p:nvSpPr>
        <p:spPr>
          <a:xfrm>
            <a:off x="1295400" y="6819900"/>
            <a:ext cx="13944600" cy="4201150"/>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Ø"/>
            </a:pPr>
            <a:r>
              <a:rPr lang="en-US" sz="2000" dirty="0"/>
              <a:t>Two residential buildings within and contributing to the NRHP-listed district were found in an area required for right-of-way as part of the Brent Spence Bridge Renewal Project. These two buildings were slated for demolition. </a:t>
            </a:r>
          </a:p>
          <a:p>
            <a:pPr marL="342900" indent="-342900">
              <a:spcBef>
                <a:spcPts val="600"/>
              </a:spcBef>
              <a:spcAft>
                <a:spcPts val="600"/>
              </a:spcAft>
              <a:buFont typeface="Wingdings" panose="05000000000000000000" pitchFamily="2" charset="2"/>
              <a:buChar char="Ø"/>
            </a:pPr>
            <a:r>
              <a:rPr lang="en-US" sz="2000" dirty="0"/>
              <a:t>Programmatic Agreement (PA) executed in 2023</a:t>
            </a:r>
          </a:p>
          <a:p>
            <a:pPr marL="800100" lvl="1" indent="-342900">
              <a:spcBef>
                <a:spcPts val="600"/>
              </a:spcBef>
              <a:spcAft>
                <a:spcPts val="600"/>
              </a:spcAft>
              <a:buFont typeface="Wingdings" panose="05000000000000000000" pitchFamily="2" charset="2"/>
              <a:buChar char="§"/>
            </a:pPr>
            <a:r>
              <a:rPr lang="en-US" sz="2000" dirty="0"/>
              <a:t>Stipulated: 	State Level Documentation (Stantec)</a:t>
            </a:r>
          </a:p>
          <a:p>
            <a:pPr lvl="6">
              <a:spcBef>
                <a:spcPts val="600"/>
              </a:spcBef>
              <a:spcAft>
                <a:spcPts val="600"/>
              </a:spcAft>
            </a:pPr>
            <a:r>
              <a:rPr lang="en-US" sz="2000" dirty="0"/>
              <a:t>Development of a Façade Grant Program (City of Covington)</a:t>
            </a:r>
          </a:p>
          <a:p>
            <a:pPr lvl="6">
              <a:spcBef>
                <a:spcPts val="600"/>
              </a:spcBef>
              <a:spcAft>
                <a:spcPts val="600"/>
              </a:spcAft>
            </a:pPr>
            <a:r>
              <a:rPr lang="en-US" sz="2000" dirty="0"/>
              <a:t>Vibration testing to avoid damage to historic properties (KYTC)</a:t>
            </a:r>
          </a:p>
          <a:p>
            <a:pPr marL="2171700" lvl="4" indent="-342900">
              <a:spcBef>
                <a:spcPts val="600"/>
              </a:spcBef>
              <a:spcAft>
                <a:spcPts val="600"/>
              </a:spcAft>
              <a:buFont typeface="Wingdings" panose="05000000000000000000" pitchFamily="2" charset="2"/>
              <a:buChar char="§"/>
            </a:pPr>
            <a:endParaRPr lang="en-US" sz="2000"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1" name="object 3">
            <a:extLst>
              <a:ext uri="{FF2B5EF4-FFF2-40B4-BE49-F238E27FC236}">
                <a16:creationId xmlns:a16="http://schemas.microsoft.com/office/drawing/2014/main" id="{68ABBA76-3020-CDF1-C918-CDA2D74670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9800" y="79375"/>
            <a:ext cx="4648200"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273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8E96D0B-795C-EEE7-7EB6-7F7693EF2145}"/>
              </a:ext>
            </a:extLst>
          </p:cNvPr>
          <p:cNvPicPr>
            <a:picLocks noChangeAspect="1"/>
          </p:cNvPicPr>
          <p:nvPr/>
        </p:nvPicPr>
        <p:blipFill>
          <a:blip r:embed="rId3"/>
          <a:stretch>
            <a:fillRect/>
          </a:stretch>
        </p:blipFill>
        <p:spPr>
          <a:xfrm rot="5400000">
            <a:off x="12683452" y="-494574"/>
            <a:ext cx="3083899" cy="6288904"/>
          </a:xfrm>
          <a:prstGeom prst="rect">
            <a:avLst/>
          </a:prstGeom>
        </p:spPr>
      </p:pic>
      <p:pic>
        <p:nvPicPr>
          <p:cNvPr id="13"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15433" y="6271"/>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966153EF-C9E6-2DE0-0369-D06D6068F7AD}"/>
              </a:ext>
            </a:extLst>
          </p:cNvPr>
          <p:cNvPicPr>
            <a:picLocks noChangeAspect="1"/>
          </p:cNvPicPr>
          <p:nvPr/>
        </p:nvPicPr>
        <p:blipFill>
          <a:blip r:embed="rId5"/>
          <a:stretch>
            <a:fillRect/>
          </a:stretch>
        </p:blipFill>
        <p:spPr>
          <a:xfrm>
            <a:off x="127880" y="1101912"/>
            <a:ext cx="6688920" cy="3909001"/>
          </a:xfrm>
          <a:prstGeom prst="rect">
            <a:avLst/>
          </a:prstGeom>
        </p:spPr>
      </p:pic>
      <p:pic>
        <p:nvPicPr>
          <p:cNvPr id="10" name="Picture 9">
            <a:extLst>
              <a:ext uri="{FF2B5EF4-FFF2-40B4-BE49-F238E27FC236}">
                <a16:creationId xmlns:a16="http://schemas.microsoft.com/office/drawing/2014/main" id="{7191CDF9-DEFB-2AB8-3ACD-BD944C17A3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0133" y="5548062"/>
            <a:ext cx="6184414" cy="3726431"/>
          </a:xfrm>
          <a:prstGeom prst="rect">
            <a:avLst/>
          </a:prstGeom>
        </p:spPr>
      </p:pic>
      <p:sp>
        <p:nvSpPr>
          <p:cNvPr id="3" name="TextBox 2">
            <a:extLst>
              <a:ext uri="{FF2B5EF4-FFF2-40B4-BE49-F238E27FC236}">
                <a16:creationId xmlns:a16="http://schemas.microsoft.com/office/drawing/2014/main" id="{9CC81D47-31EB-5839-2070-6A9C11CAB782}"/>
              </a:ext>
            </a:extLst>
          </p:cNvPr>
          <p:cNvSpPr txBox="1"/>
          <p:nvPr/>
        </p:nvSpPr>
        <p:spPr>
          <a:xfrm>
            <a:off x="5636448" y="9472190"/>
            <a:ext cx="6265305" cy="707886"/>
          </a:xfrm>
          <a:prstGeom prst="rect">
            <a:avLst/>
          </a:prstGeom>
          <a:noFill/>
        </p:spPr>
        <p:txBody>
          <a:bodyPr wrap="none" rtlCol="0">
            <a:spAutoFit/>
          </a:bodyPr>
          <a:lstStyle/>
          <a:p>
            <a:pPr algn="ctr"/>
            <a:r>
              <a:rPr lang="en-US" sz="2000" b="1" dirty="0"/>
              <a:t>606 West 11</a:t>
            </a:r>
            <a:r>
              <a:rPr lang="en-US" sz="2000" b="1" baseline="30000" dirty="0"/>
              <a:t>th</a:t>
            </a:r>
            <a:r>
              <a:rPr lang="en-US" sz="2000" b="1" dirty="0"/>
              <a:t> Street, Schaffner House, Lewisburg </a:t>
            </a:r>
          </a:p>
          <a:p>
            <a:pPr algn="ctr"/>
            <a:r>
              <a:rPr lang="en-US" sz="2000" b="1" dirty="0"/>
              <a:t>Circa 1870 KHC# KECL 115 </a:t>
            </a:r>
          </a:p>
        </p:txBody>
      </p:sp>
      <p:pic>
        <p:nvPicPr>
          <p:cNvPr id="9" name="Picture 8">
            <a:extLst>
              <a:ext uri="{FF2B5EF4-FFF2-40B4-BE49-F238E27FC236}">
                <a16:creationId xmlns:a16="http://schemas.microsoft.com/office/drawing/2014/main" id="{417FD5EE-97EE-EF8E-C1A5-0ABECBDF443C}"/>
              </a:ext>
            </a:extLst>
          </p:cNvPr>
          <p:cNvPicPr>
            <a:picLocks noChangeAspect="1"/>
          </p:cNvPicPr>
          <p:nvPr/>
        </p:nvPicPr>
        <p:blipFill>
          <a:blip r:embed="rId7"/>
          <a:stretch>
            <a:fillRect/>
          </a:stretch>
        </p:blipFill>
        <p:spPr>
          <a:xfrm>
            <a:off x="6774494" y="1886778"/>
            <a:ext cx="3989211" cy="4610100"/>
          </a:xfrm>
          <a:prstGeom prst="rect">
            <a:avLst/>
          </a:prstGeom>
        </p:spPr>
      </p:pic>
      <p:pic>
        <p:nvPicPr>
          <p:cNvPr id="8" name="Picture 7">
            <a:extLst>
              <a:ext uri="{FF2B5EF4-FFF2-40B4-BE49-F238E27FC236}">
                <a16:creationId xmlns:a16="http://schemas.microsoft.com/office/drawing/2014/main" id="{3C23E4F0-F55A-A510-C260-9C7874FE096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69280" y="5548062"/>
            <a:ext cx="6191586" cy="3730752"/>
          </a:xfrm>
          <a:prstGeom prst="rect">
            <a:avLst/>
          </a:prstGeom>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40418" y="7734300"/>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6BBC9FA7-CA85-EB59-0021-57F0D5D371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93" y="5257800"/>
            <a:ext cx="7543800" cy="5029200"/>
          </a:xfrm>
          <a:prstGeom prst="rect">
            <a:avLst/>
          </a:prstGeom>
        </p:spPr>
      </p:pic>
      <p:pic>
        <p:nvPicPr>
          <p:cNvPr id="17" name="Picture 16">
            <a:extLst>
              <a:ext uri="{FF2B5EF4-FFF2-40B4-BE49-F238E27FC236}">
                <a16:creationId xmlns:a16="http://schemas.microsoft.com/office/drawing/2014/main" id="{3EB5800A-98B0-5780-5AE0-18D8B68E80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72400" y="0"/>
            <a:ext cx="7543800" cy="5029200"/>
          </a:xfrm>
          <a:prstGeom prst="rect">
            <a:avLst/>
          </a:prstGeom>
        </p:spPr>
      </p:pic>
      <p:pic>
        <p:nvPicPr>
          <p:cNvPr id="3" name="Picture 2">
            <a:extLst>
              <a:ext uri="{FF2B5EF4-FFF2-40B4-BE49-F238E27FC236}">
                <a16:creationId xmlns:a16="http://schemas.microsoft.com/office/drawing/2014/main" id="{32882543-593D-B84D-7FD0-EC49B50A95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7543800" cy="5029200"/>
          </a:xfrm>
          <a:prstGeom prst="rect">
            <a:avLst/>
          </a:prstGeom>
        </p:spPr>
      </p:pic>
      <p:pic>
        <p:nvPicPr>
          <p:cNvPr id="5" name="Picture 4">
            <a:extLst>
              <a:ext uri="{FF2B5EF4-FFF2-40B4-BE49-F238E27FC236}">
                <a16:creationId xmlns:a16="http://schemas.microsoft.com/office/drawing/2014/main" id="{B52B94E5-45EB-0E51-8E85-60FCB7FD7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72400" y="5257800"/>
            <a:ext cx="7543800" cy="5029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EB57B-3244-4432-1E8C-97BDB055B9B5}"/>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6F5A5555-0C25-A3B3-A0FB-3F291F674B90}"/>
              </a:ext>
            </a:extLst>
          </p:cNvPr>
          <p:cNvPicPr>
            <a:picLocks noChangeAspect="1"/>
          </p:cNvPicPr>
          <p:nvPr/>
        </p:nvPicPr>
        <p:blipFill>
          <a:blip r:embed="rId3"/>
          <a:stretch>
            <a:fillRect/>
          </a:stretch>
        </p:blipFill>
        <p:spPr>
          <a:xfrm rot="5400000">
            <a:off x="11916870" y="-919736"/>
            <a:ext cx="2821349" cy="6866725"/>
          </a:xfrm>
          <a:prstGeom prst="rect">
            <a:avLst/>
          </a:prstGeom>
        </p:spPr>
      </p:pic>
      <p:pic>
        <p:nvPicPr>
          <p:cNvPr id="15" name="Picture 14">
            <a:extLst>
              <a:ext uri="{FF2B5EF4-FFF2-40B4-BE49-F238E27FC236}">
                <a16:creationId xmlns:a16="http://schemas.microsoft.com/office/drawing/2014/main" id="{04238208-BC17-EC2D-80C6-45F50E7B0041}"/>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10210799" y="5459467"/>
            <a:ext cx="6181344" cy="3724581"/>
          </a:xfrm>
          <a:prstGeom prst="rect">
            <a:avLst/>
          </a:prstGeom>
        </p:spPr>
      </p:pic>
      <p:pic>
        <p:nvPicPr>
          <p:cNvPr id="13" name="Picture 12">
            <a:extLst>
              <a:ext uri="{FF2B5EF4-FFF2-40B4-BE49-F238E27FC236}">
                <a16:creationId xmlns:a16="http://schemas.microsoft.com/office/drawing/2014/main" id="{C461956E-C5DA-0799-F1BC-C4C4C6B5C3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693" y="5459467"/>
            <a:ext cx="6181344" cy="3724580"/>
          </a:xfrm>
          <a:prstGeom prst="rect">
            <a:avLst/>
          </a:prstGeom>
        </p:spPr>
      </p:pic>
      <p:sp>
        <p:nvSpPr>
          <p:cNvPr id="4" name="TextBox 3">
            <a:extLst>
              <a:ext uri="{FF2B5EF4-FFF2-40B4-BE49-F238E27FC236}">
                <a16:creationId xmlns:a16="http://schemas.microsoft.com/office/drawing/2014/main" id="{1986F296-FFC0-D91F-0725-BB163E925898}"/>
              </a:ext>
            </a:extLst>
          </p:cNvPr>
          <p:cNvSpPr txBox="1"/>
          <p:nvPr/>
        </p:nvSpPr>
        <p:spPr>
          <a:xfrm>
            <a:off x="5326280" y="9371115"/>
            <a:ext cx="5876481" cy="707886"/>
          </a:xfrm>
          <a:prstGeom prst="rect">
            <a:avLst/>
          </a:prstGeom>
          <a:noFill/>
        </p:spPr>
        <p:txBody>
          <a:bodyPr wrap="none" rtlCol="0">
            <a:spAutoFit/>
          </a:bodyPr>
          <a:lstStyle/>
          <a:p>
            <a:pPr algn="ctr"/>
            <a:r>
              <a:rPr lang="en-US" sz="2000" b="1" dirty="0"/>
              <a:t>604 West 12</a:t>
            </a:r>
            <a:r>
              <a:rPr lang="en-US" sz="2000" b="1" baseline="30000" dirty="0"/>
              <a:t>th</a:t>
            </a:r>
            <a:r>
              <a:rPr lang="en-US" sz="2000" b="1" dirty="0"/>
              <a:t> Street, Willner House, Lewisburg</a:t>
            </a:r>
          </a:p>
          <a:p>
            <a:pPr algn="ctr"/>
            <a:r>
              <a:rPr lang="en-US" sz="2000" b="1" dirty="0"/>
              <a:t>Circa 1890 KHC# KECL 136 </a:t>
            </a:r>
          </a:p>
        </p:txBody>
      </p:sp>
      <p:pic>
        <p:nvPicPr>
          <p:cNvPr id="16"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BFB60203-F42B-D1A9-837D-E28134C8A8C6}"/>
              </a:ext>
            </a:extLst>
          </p:cNvPr>
          <p:cNvPicPr>
            <a:picLocks noChangeAspect="1"/>
          </p:cNvPicPr>
          <p:nvPr/>
        </p:nvPicPr>
        <p:blipFill>
          <a:blip r:embed="rId8"/>
          <a:stretch>
            <a:fillRect/>
          </a:stretch>
        </p:blipFill>
        <p:spPr>
          <a:xfrm>
            <a:off x="6596005" y="1368044"/>
            <a:ext cx="3337032" cy="5011901"/>
          </a:xfrm>
          <a:prstGeom prst="rect">
            <a:avLst/>
          </a:prstGeom>
        </p:spPr>
      </p:pic>
      <p:pic>
        <p:nvPicPr>
          <p:cNvPr id="17" name="Picture 16">
            <a:extLst>
              <a:ext uri="{FF2B5EF4-FFF2-40B4-BE49-F238E27FC236}">
                <a16:creationId xmlns:a16="http://schemas.microsoft.com/office/drawing/2014/main" id="{EBCF3563-045D-327C-12CE-EFB8D50A39A1}"/>
              </a:ext>
            </a:extLst>
          </p:cNvPr>
          <p:cNvPicPr>
            <a:picLocks noChangeAspect="1"/>
          </p:cNvPicPr>
          <p:nvPr/>
        </p:nvPicPr>
        <p:blipFill>
          <a:blip r:embed="rId9"/>
          <a:stretch>
            <a:fillRect/>
          </a:stretch>
        </p:blipFill>
        <p:spPr>
          <a:xfrm>
            <a:off x="0" y="593319"/>
            <a:ext cx="6557251" cy="3840613"/>
          </a:xfrm>
          <a:prstGeom prst="rect">
            <a:avLst/>
          </a:prstGeom>
        </p:spPr>
      </p:pic>
    </p:spTree>
    <p:extLst>
      <p:ext uri="{BB962C8B-B14F-4D97-AF65-F5344CB8AC3E}">
        <p14:creationId xmlns:p14="http://schemas.microsoft.com/office/powerpoint/2010/main" val="68642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9287CF-83D1-40A1-1A7F-F32E77A09E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167" y="0"/>
            <a:ext cx="6599129" cy="4399419"/>
          </a:xfrm>
          <a:prstGeom prst="rect">
            <a:avLst/>
          </a:prstGeom>
        </p:spPr>
      </p:pic>
      <p:pic>
        <p:nvPicPr>
          <p:cNvPr id="17" name="Picture 16">
            <a:extLst>
              <a:ext uri="{FF2B5EF4-FFF2-40B4-BE49-F238E27FC236}">
                <a16:creationId xmlns:a16="http://schemas.microsoft.com/office/drawing/2014/main" id="{6E25B419-8C96-6BB3-5874-CEF7CBEF95E6}"/>
              </a:ext>
            </a:extLst>
          </p:cNvPr>
          <p:cNvPicPr>
            <a:picLocks noChangeAspect="1"/>
          </p:cNvPicPr>
          <p:nvPr/>
        </p:nvPicPr>
        <p:blipFill>
          <a:blip r:embed="rId4">
            <a:extLst>
              <a:ext uri="{28A0092B-C50C-407E-A947-70E740481C1C}">
                <a14:useLocalDpi xmlns:a14="http://schemas.microsoft.com/office/drawing/2010/main" val="0"/>
              </a:ext>
            </a:extLst>
          </a:blip>
          <a:srcRect l="20921"/>
          <a:stretch>
            <a:fillRect/>
          </a:stretch>
        </p:blipFill>
        <p:spPr>
          <a:xfrm>
            <a:off x="13069492" y="0"/>
            <a:ext cx="5218508" cy="4399418"/>
          </a:xfrm>
          <a:prstGeom prst="rect">
            <a:avLst/>
          </a:prstGeom>
        </p:spPr>
      </p:pic>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8952232" cy="66675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12">
            <a:extLst>
              <a:ext uri="{FF2B5EF4-FFF2-40B4-BE49-F238E27FC236}">
                <a16:creationId xmlns:a16="http://schemas.microsoft.com/office/drawing/2014/main" id="{5CFC86F0-4C0A-343D-52BA-86939FC4DD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a:off x="9753600" y="5715002"/>
            <a:ext cx="5486399" cy="3657599"/>
          </a:xfrm>
          <a:prstGeom prst="rect">
            <a:avLst/>
          </a:prstGeom>
        </p:spPr>
      </p:pic>
      <p:pic>
        <p:nvPicPr>
          <p:cNvPr id="3" name="Picture 2">
            <a:extLst>
              <a:ext uri="{FF2B5EF4-FFF2-40B4-BE49-F238E27FC236}">
                <a16:creationId xmlns:a16="http://schemas.microsoft.com/office/drawing/2014/main" id="{D386727D-D738-3CF6-4013-028C081F75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37348" y="4800601"/>
            <a:ext cx="8229596" cy="5486397"/>
          </a:xfrm>
          <a:prstGeom prst="rect">
            <a:avLst/>
          </a:prstGeom>
        </p:spPr>
      </p:pic>
      <p:pic>
        <p:nvPicPr>
          <p:cNvPr id="9" name="Picture 8">
            <a:extLst>
              <a:ext uri="{FF2B5EF4-FFF2-40B4-BE49-F238E27FC236}">
                <a16:creationId xmlns:a16="http://schemas.microsoft.com/office/drawing/2014/main" id="{4E6D30A6-D77A-2721-5767-36A50D668BA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200000">
            <a:off x="13716003" y="5715002"/>
            <a:ext cx="5486397" cy="365759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B1857-9D1F-E191-8D85-15C16D6383A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1521BC2-6EB4-7584-BB0F-9A6E19675D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918D0E9-CD2F-69D0-8EA2-549261DCE9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E0E104B-F0A3-2E53-DE82-B2D1828903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C1FFDD3-CCD5-8B86-8918-023DB0FC1822}"/>
              </a:ext>
            </a:extLst>
          </p:cNvPr>
          <p:cNvSpPr txBox="1"/>
          <p:nvPr/>
        </p:nvSpPr>
        <p:spPr>
          <a:xfrm>
            <a:off x="872331" y="1455738"/>
            <a:ext cx="16154400" cy="7278916"/>
          </a:xfrm>
          <a:prstGeom prst="rect">
            <a:avLst/>
          </a:prstGeom>
          <a:noFill/>
        </p:spPr>
        <p:txBody>
          <a:bodyPr wrap="square" rtlCol="0">
            <a:spAutoFit/>
          </a:bodyPr>
          <a:lstStyle/>
          <a:p>
            <a:pPr algn="ctr"/>
            <a:r>
              <a:rPr lang="en-US" sz="5400" b="1" dirty="0"/>
              <a:t>Vibration Monitoring:</a:t>
            </a:r>
          </a:p>
          <a:p>
            <a:pPr algn="ctr">
              <a:spcAft>
                <a:spcPts val="1200"/>
              </a:spcAft>
            </a:pPr>
            <a:r>
              <a:rPr lang="en-US" sz="5400" b="1" dirty="0"/>
              <a:t>Information Needs and Considerations:</a:t>
            </a:r>
          </a:p>
          <a:p>
            <a:pPr marL="342900" indent="-342900">
              <a:buFont typeface="+mj-lt"/>
              <a:buAutoNum type="arabicPeriod"/>
            </a:pPr>
            <a:endParaRPr lang="en-US" dirty="0"/>
          </a:p>
          <a:p>
            <a:pPr marL="342900" indent="-342900">
              <a:spcAft>
                <a:spcPts val="600"/>
              </a:spcAft>
              <a:buFont typeface="Arial" panose="020B0604020202020204" pitchFamily="34" charset="0"/>
              <a:buChar char="•"/>
            </a:pPr>
            <a:r>
              <a:rPr lang="en-US" sz="3200" dirty="0"/>
              <a:t>What are the existing daily peak particle velocity (PPV) levels for this area? </a:t>
            </a:r>
          </a:p>
          <a:p>
            <a:pPr marL="342900" indent="-342900">
              <a:spcAft>
                <a:spcPts val="600"/>
              </a:spcAft>
              <a:buFont typeface="Arial" panose="020B0604020202020204" pitchFamily="34" charset="0"/>
              <a:buChar char="•"/>
            </a:pPr>
            <a:r>
              <a:rPr lang="en-US" sz="3200" dirty="0"/>
              <a:t>Has baseline vibration monitoring been conducted to establish daily PPV levels?</a:t>
            </a:r>
          </a:p>
          <a:p>
            <a:pPr marL="342900" indent="-342900">
              <a:spcAft>
                <a:spcPts val="600"/>
              </a:spcAft>
              <a:buFont typeface="Arial" panose="020B0604020202020204" pitchFamily="34" charset="0"/>
              <a:buChar char="•"/>
            </a:pPr>
            <a:r>
              <a:rPr lang="en-US" sz="3200" dirty="0"/>
              <a:t>Which structures need monitoring?</a:t>
            </a:r>
          </a:p>
          <a:p>
            <a:pPr marL="342900" indent="-342900">
              <a:spcAft>
                <a:spcPts val="600"/>
              </a:spcAft>
              <a:buFont typeface="Arial" panose="020B0604020202020204" pitchFamily="34" charset="0"/>
              <a:buChar char="•"/>
            </a:pPr>
            <a:r>
              <a:rPr lang="en-US" sz="3200" dirty="0"/>
              <a:t>What are the PPV thresholds for monitored structures?</a:t>
            </a:r>
          </a:p>
          <a:p>
            <a:pPr marL="342900" indent="-342900">
              <a:spcAft>
                <a:spcPts val="600"/>
              </a:spcAft>
              <a:buFont typeface="Arial" panose="020B0604020202020204" pitchFamily="34" charset="0"/>
              <a:buChar char="•"/>
            </a:pPr>
            <a:r>
              <a:rPr lang="en-US" sz="3200" dirty="0"/>
              <a:t>What types of construction activities will be nearby?</a:t>
            </a:r>
          </a:p>
          <a:p>
            <a:pPr marL="342900" indent="-342900">
              <a:spcAft>
                <a:spcPts val="600"/>
              </a:spcAft>
              <a:buFont typeface="Arial" panose="020B0604020202020204" pitchFamily="34" charset="0"/>
              <a:buChar char="•"/>
            </a:pPr>
            <a:r>
              <a:rPr lang="en-US" sz="3200" dirty="0"/>
              <a:t>What construction methods will be used and what levels of vibration do they generate?</a:t>
            </a:r>
          </a:p>
          <a:p>
            <a:pPr marL="342900" indent="-342900">
              <a:spcAft>
                <a:spcPts val="600"/>
              </a:spcAft>
              <a:buFont typeface="Arial" panose="020B0604020202020204" pitchFamily="34" charset="0"/>
              <a:buChar char="•"/>
            </a:pPr>
            <a:r>
              <a:rPr lang="en-US" sz="3200" dirty="0"/>
              <a:t>What information needs to be included in the Vibration Monitoring Plan?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995434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B6F35-758A-2612-5074-E050B5397BF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E5F1894-38D8-39E1-5550-6C6388E291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78854E9-C303-7600-A9A8-AF23F6EDB3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08E66CD-E154-73DF-C630-DDC794A029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0F37450-E6E5-A748-E30C-C4E1C4CAF45A}"/>
              </a:ext>
            </a:extLst>
          </p:cNvPr>
          <p:cNvPicPr>
            <a:picLocks noChangeAspect="1"/>
          </p:cNvPicPr>
          <p:nvPr/>
        </p:nvPicPr>
        <p:blipFill>
          <a:blip r:embed="rId6"/>
          <a:srcRect l="2260" t="7359" r="2747" b="8829"/>
          <a:stretch>
            <a:fillRect/>
          </a:stretch>
        </p:blipFill>
        <p:spPr>
          <a:xfrm>
            <a:off x="1714500" y="2400300"/>
            <a:ext cx="14859000" cy="4343401"/>
          </a:xfrm>
          <a:prstGeom prst="rect">
            <a:avLst/>
          </a:prstGeom>
        </p:spPr>
      </p:pic>
    </p:spTree>
    <p:extLst>
      <p:ext uri="{BB962C8B-B14F-4D97-AF65-F5344CB8AC3E}">
        <p14:creationId xmlns:p14="http://schemas.microsoft.com/office/powerpoint/2010/main" val="826579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943B1-B08C-5152-E54D-D708B187958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2286DC4-C0EC-E596-84DA-DD1DF51BF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D527CF7-05D8-373D-1185-8894DE9BF4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CDDBDED-4774-662F-A301-2FE95F2BA8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D1796D3-A68F-7E7A-627E-D33D0BD43AA0}"/>
              </a:ext>
            </a:extLst>
          </p:cNvPr>
          <p:cNvSpPr txBox="1"/>
          <p:nvPr/>
        </p:nvSpPr>
        <p:spPr>
          <a:xfrm>
            <a:off x="609600" y="1942752"/>
            <a:ext cx="14630400" cy="7017306"/>
          </a:xfrm>
          <a:prstGeom prst="rect">
            <a:avLst/>
          </a:prstGeom>
          <a:noFill/>
        </p:spPr>
        <p:txBody>
          <a:bodyPr wrap="square" rtlCol="0">
            <a:spAutoFit/>
          </a:bodyPr>
          <a:lstStyle/>
          <a:p>
            <a:r>
              <a:rPr lang="en-US" b="1" dirty="0"/>
              <a:t>Caltrans</a:t>
            </a:r>
          </a:p>
          <a:p>
            <a:pPr marL="342900" indent="-342900">
              <a:buAutoNum type="arabicPlain" startAt="2020"/>
            </a:pPr>
            <a:r>
              <a:rPr lang="en-US" dirty="0"/>
              <a:t>  Transportation and Construction Vibration Guidance Manual. Available at: </a:t>
            </a:r>
            <a:r>
              <a:rPr lang="en-US" u="sng" dirty="0">
                <a:hlinkClick r:id="rId6"/>
              </a:rPr>
              <a:t>https://dot.ca.gov/-</a:t>
            </a:r>
            <a:r>
              <a:rPr lang="en-US" dirty="0">
                <a:hlinkClick r:id="rId6"/>
              </a:rPr>
              <a:t>/media/dot-media/programs/environmental-analysis/documents/env/tcvgm-apr2020-a11y.pdf</a:t>
            </a:r>
            <a:endParaRPr lang="en-US" dirty="0"/>
          </a:p>
          <a:p>
            <a:endParaRPr lang="en-US" dirty="0"/>
          </a:p>
          <a:p>
            <a:r>
              <a:rPr lang="en-US" b="1" dirty="0" err="1"/>
              <a:t>Deutsches</a:t>
            </a:r>
            <a:r>
              <a:rPr lang="en-US" b="1" dirty="0"/>
              <a:t> </a:t>
            </a:r>
            <a:r>
              <a:rPr lang="en-US" b="1" dirty="0" err="1"/>
              <a:t>Institut</a:t>
            </a:r>
            <a:r>
              <a:rPr lang="en-US" b="1" dirty="0"/>
              <a:t> für </a:t>
            </a:r>
            <a:r>
              <a:rPr lang="en-US" b="1" dirty="0" err="1"/>
              <a:t>Normung</a:t>
            </a:r>
            <a:endParaRPr lang="en-US" b="1" dirty="0"/>
          </a:p>
          <a:p>
            <a:r>
              <a:rPr lang="en-US" dirty="0"/>
              <a:t>2016  Vibration in buildings - Part 3: Effects on structures, English translation of DIN 4150-3:2016-12</a:t>
            </a:r>
          </a:p>
          <a:p>
            <a:endParaRPr lang="en-US" dirty="0"/>
          </a:p>
          <a:p>
            <a:r>
              <a:rPr lang="en-US" b="1" dirty="0"/>
              <a:t>Federal Transit Administration</a:t>
            </a:r>
          </a:p>
          <a:p>
            <a:pPr marL="342900" indent="-342900">
              <a:buAutoNum type="arabicPlain" startAt="2006"/>
            </a:pPr>
            <a:r>
              <a:rPr lang="en-US" dirty="0"/>
              <a:t>  Transit Noise and Vibration Impact Assessment (FTA-VA-90-1003-06). Available at: </a:t>
            </a:r>
            <a:r>
              <a:rPr lang="en-US" dirty="0">
                <a:hlinkClick r:id="rId7"/>
              </a:rPr>
              <a:t>https://www.transit.dot.gov/sites/fta.dot.gov/files/docs/FTA_Noise_and_Vibration_Manual.pdf</a:t>
            </a:r>
            <a:endParaRPr lang="en-US" dirty="0"/>
          </a:p>
          <a:p>
            <a:pPr marL="342900" indent="-342900">
              <a:buAutoNum type="arabicPlain" startAt="2006"/>
            </a:pPr>
            <a:endParaRPr lang="en-US" dirty="0"/>
          </a:p>
          <a:p>
            <a:pPr marL="342900" indent="-342900">
              <a:buAutoNum type="arabicPlain" startAt="2018"/>
            </a:pPr>
            <a:r>
              <a:rPr lang="en-US" dirty="0"/>
              <a:t>  Transit Noise and Vibration Impact Assessment Manual (FTA Report No. 0123). Available at </a:t>
            </a:r>
            <a:r>
              <a:rPr lang="en-US" dirty="0">
                <a:hlinkClick r:id="rId8"/>
              </a:rPr>
              <a:t>https://www.transit.dot.gov/sites/fta.dot.gov/files/docs/research-innovation/118131/transit-noise-and-vibration-impact-assessment-manual-fta-report-no-0123_0.pdf</a:t>
            </a:r>
            <a:endParaRPr lang="en-US" dirty="0"/>
          </a:p>
          <a:p>
            <a:pPr marL="342900" indent="-342900">
              <a:buAutoNum type="arabicPlain" startAt="2018"/>
            </a:pPr>
            <a:endParaRPr lang="en-US" dirty="0"/>
          </a:p>
          <a:p>
            <a:r>
              <a:rPr lang="en-US" b="1" dirty="0"/>
              <a:t>Harris Miller </a:t>
            </a:r>
            <a:r>
              <a:rPr lang="en-US" b="1" dirty="0" err="1"/>
              <a:t>Miller</a:t>
            </a:r>
            <a:r>
              <a:rPr lang="en-US" b="1" dirty="0"/>
              <a:t> &amp; Hanson Inc.</a:t>
            </a:r>
          </a:p>
          <a:p>
            <a:pPr marL="342900" indent="-342900">
              <a:buAutoNum type="arabicPlain" startAt="1995"/>
            </a:pPr>
            <a:r>
              <a:rPr lang="en-US" dirty="0"/>
              <a:t>  Transit Noise and Vibration Impact Assessment. Available at: </a:t>
            </a:r>
            <a:r>
              <a:rPr lang="en-US" dirty="0">
                <a:hlinkClick r:id="rId9"/>
              </a:rPr>
              <a:t>https://rosap.ntl.bts.gov/view/dot/37722/dot_37722_DS1.pdf</a:t>
            </a:r>
            <a:endParaRPr lang="en-US" dirty="0"/>
          </a:p>
          <a:p>
            <a:pPr marL="342900" indent="-342900">
              <a:buAutoNum type="arabicPlain" startAt="1995"/>
            </a:pPr>
            <a:endParaRPr lang="en-US" dirty="0"/>
          </a:p>
          <a:p>
            <a:r>
              <a:rPr lang="en-US" b="1" dirty="0"/>
              <a:t>Johnson, Arne P. and W. Robert Hannen</a:t>
            </a:r>
          </a:p>
          <a:p>
            <a:pPr marL="342900" indent="-342900">
              <a:buAutoNum type="arabicPlain" startAt="2015"/>
            </a:pPr>
            <a:r>
              <a:rPr lang="en-US" dirty="0"/>
              <a:t>  Vibration Limits for Historic Buildings and Art Collections. </a:t>
            </a:r>
            <a:r>
              <a:rPr lang="en-US" i="1" dirty="0"/>
              <a:t>APT Bulletin/Journal of Preservation Technology </a:t>
            </a:r>
            <a:r>
              <a:rPr lang="en-US" dirty="0"/>
              <a:t>46(2-3): 66-74.</a:t>
            </a:r>
          </a:p>
          <a:p>
            <a:pPr marL="342900" indent="-342900">
              <a:buAutoNum type="arabicPlain" startAt="2015"/>
            </a:pPr>
            <a:endParaRPr lang="en-US" dirty="0"/>
          </a:p>
          <a:p>
            <a:r>
              <a:rPr lang="en-US" b="1" dirty="0"/>
              <a:t>Wilson, Ihrig &amp; Associates, Inc., ICF International, and Simpson, </a:t>
            </a:r>
            <a:r>
              <a:rPr lang="en-US" b="1" dirty="0" err="1"/>
              <a:t>Gumpertz</a:t>
            </a:r>
            <a:r>
              <a:rPr lang="en-US" b="1" dirty="0"/>
              <a:t> &amp; Heger, Inc.</a:t>
            </a:r>
          </a:p>
          <a:p>
            <a:r>
              <a:rPr lang="en-US" dirty="0"/>
              <a:t>2012  	Current Practices to Address Construction Vibration and Potential Effects to Historic Buildings Adjacent to Transportation Projects (NCHRP 25-25/Task 72). Available at https://onlinepubs.trb.org/onlinepubs/nchrp/docs/NCHRP25-25(72)_FR.pdf</a:t>
            </a:r>
          </a:p>
          <a:p>
            <a:endParaRPr lang="en-US" dirty="0"/>
          </a:p>
        </p:txBody>
      </p:sp>
    </p:spTree>
    <p:extLst>
      <p:ext uri="{BB962C8B-B14F-4D97-AF65-F5344CB8AC3E}">
        <p14:creationId xmlns:p14="http://schemas.microsoft.com/office/powerpoint/2010/main" val="400676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7A24A-748D-B555-49D9-6950C0548D30}"/>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77A6904-4269-D1EB-539E-EBB5F6077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AE63F7A-96ED-4D97-0DDD-E69CF1045E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5D3C088-C0B1-B030-350F-0EFB90195A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03284E5-F14A-5EF5-4A31-54A9CD276D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91240"/>
            <a:ext cx="7654939" cy="10104520"/>
          </a:xfrm>
          <a:prstGeom prst="rect">
            <a:avLst/>
          </a:prstGeom>
          <a:ln w="19050">
            <a:solidFill>
              <a:schemeClr val="tx1"/>
            </a:solidFill>
          </a:ln>
        </p:spPr>
      </p:pic>
    </p:spTree>
    <p:extLst>
      <p:ext uri="{BB962C8B-B14F-4D97-AF65-F5344CB8AC3E}">
        <p14:creationId xmlns:p14="http://schemas.microsoft.com/office/powerpoint/2010/main" val="4258523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C3775-6AE3-63FF-E0B3-311372D30101}"/>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DACEEA2-8840-B127-341F-2045D4B6A2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CDF0ACB-DC34-21D6-742B-45DBF873A3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149E1AA-2DBD-E26F-AC19-DEADE5F1E4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DF4929F-A056-E5A0-521D-3D61157D29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114300"/>
            <a:ext cx="7556829" cy="10058400"/>
          </a:xfrm>
          <a:prstGeom prst="rect">
            <a:avLst/>
          </a:prstGeom>
          <a:ln w="19050">
            <a:solidFill>
              <a:schemeClr val="tx1"/>
            </a:solidFill>
          </a:ln>
        </p:spPr>
      </p:pic>
      <p:sp>
        <p:nvSpPr>
          <p:cNvPr id="2" name="TextBox 1">
            <a:extLst>
              <a:ext uri="{FF2B5EF4-FFF2-40B4-BE49-F238E27FC236}">
                <a16:creationId xmlns:a16="http://schemas.microsoft.com/office/drawing/2014/main" id="{1685F00D-9702-34A6-0483-65A773DEB64D}"/>
              </a:ext>
            </a:extLst>
          </p:cNvPr>
          <p:cNvSpPr txBox="1"/>
          <p:nvPr/>
        </p:nvSpPr>
        <p:spPr>
          <a:xfrm>
            <a:off x="8696325" y="1943100"/>
            <a:ext cx="8870812" cy="412420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3600" dirty="0"/>
              <a:t>Baseline Monitoring Buffer is the area within 100 feet of the potential disturbance limits that contain historic properties.</a:t>
            </a:r>
          </a:p>
          <a:p>
            <a:pPr marL="285750" indent="-285750">
              <a:spcAft>
                <a:spcPts val="1200"/>
              </a:spcAft>
              <a:buFont typeface="Arial" panose="020B0604020202020204" pitchFamily="34" charset="0"/>
              <a:buChar char="•"/>
            </a:pPr>
            <a:r>
              <a:rPr lang="en-US" sz="3600" dirty="0"/>
              <a:t>Baseline monitoring locations were selected by KYTC and approved by the KY SHPO. </a:t>
            </a:r>
          </a:p>
        </p:txBody>
      </p:sp>
    </p:spTree>
    <p:extLst>
      <p:ext uri="{BB962C8B-B14F-4D97-AF65-F5344CB8AC3E}">
        <p14:creationId xmlns:p14="http://schemas.microsoft.com/office/powerpoint/2010/main" val="2056572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BC8F-8C23-512A-A905-4BD1408A468D}"/>
            </a:ext>
          </a:extLst>
        </p:cNvPr>
        <p:cNvGrpSpPr/>
        <p:nvPr/>
      </p:nvGrpSpPr>
      <p:grpSpPr>
        <a:xfrm>
          <a:off x="0" y="0"/>
          <a:ext cx="0" cy="0"/>
          <a:chOff x="0" y="0"/>
          <a:chExt cx="0" cy="0"/>
        </a:xfrm>
      </p:grpSpPr>
      <p:pic>
        <p:nvPicPr>
          <p:cNvPr id="6148" name="object 4">
            <a:extLst>
              <a:ext uri="{FF2B5EF4-FFF2-40B4-BE49-F238E27FC236}">
                <a16:creationId xmlns:a16="http://schemas.microsoft.com/office/drawing/2014/main" id="{44E5736E-AFD3-2E4C-FB92-EBFD316275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285831"/>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B26F36B1-C6BD-29B5-7A82-E11D1749312D}"/>
              </a:ext>
            </a:extLst>
          </p:cNvPr>
          <p:cNvPicPr>
            <a:picLocks noChangeAspect="1"/>
          </p:cNvPicPr>
          <p:nvPr/>
        </p:nvPicPr>
        <p:blipFill>
          <a:blip r:embed="rId4"/>
          <a:stretch>
            <a:fillRect/>
          </a:stretch>
        </p:blipFill>
        <p:spPr>
          <a:xfrm>
            <a:off x="7467600" y="5364538"/>
            <a:ext cx="10515600" cy="4655762"/>
          </a:xfrm>
          <a:prstGeom prst="rect">
            <a:avLst/>
          </a:prstGeom>
          <a:ln w="12700">
            <a:solidFill>
              <a:schemeClr val="tx1"/>
            </a:solidFill>
          </a:ln>
        </p:spPr>
      </p:pic>
      <p:pic>
        <p:nvPicPr>
          <p:cNvPr id="9" name="Picture 8">
            <a:extLst>
              <a:ext uri="{FF2B5EF4-FFF2-40B4-BE49-F238E27FC236}">
                <a16:creationId xmlns:a16="http://schemas.microsoft.com/office/drawing/2014/main" id="{A1F073ED-4544-11AA-E173-70E1E272F8B0}"/>
              </a:ext>
            </a:extLst>
          </p:cNvPr>
          <p:cNvPicPr>
            <a:picLocks noChangeAspect="1"/>
          </p:cNvPicPr>
          <p:nvPr/>
        </p:nvPicPr>
        <p:blipFill>
          <a:blip r:embed="rId5"/>
          <a:stretch>
            <a:fillRect/>
          </a:stretch>
        </p:blipFill>
        <p:spPr>
          <a:xfrm>
            <a:off x="222738" y="266700"/>
            <a:ext cx="10515600" cy="4640407"/>
          </a:xfrm>
          <a:prstGeom prst="rect">
            <a:avLst/>
          </a:prstGeom>
          <a:ln w="12700">
            <a:solidFill>
              <a:schemeClr val="tx1"/>
            </a:solidFill>
          </a:ln>
        </p:spPr>
      </p:pic>
      <p:graphicFrame>
        <p:nvGraphicFramePr>
          <p:cNvPr id="13" name="Table 12">
            <a:extLst>
              <a:ext uri="{FF2B5EF4-FFF2-40B4-BE49-F238E27FC236}">
                <a16:creationId xmlns:a16="http://schemas.microsoft.com/office/drawing/2014/main" id="{B88A1098-0729-A5BB-AD91-1D14C2D626DB}"/>
              </a:ext>
            </a:extLst>
          </p:cNvPr>
          <p:cNvGraphicFramePr>
            <a:graphicFrameLocks noGrp="1"/>
          </p:cNvGraphicFramePr>
          <p:nvPr>
            <p:extLst>
              <p:ext uri="{D42A27DB-BD31-4B8C-83A1-F6EECF244321}">
                <p14:modId xmlns:p14="http://schemas.microsoft.com/office/powerpoint/2010/main" val="1461988240"/>
              </p:ext>
            </p:extLst>
          </p:nvPr>
        </p:nvGraphicFramePr>
        <p:xfrm>
          <a:off x="11353801" y="266700"/>
          <a:ext cx="6629399" cy="4855874"/>
        </p:xfrm>
        <a:graphic>
          <a:graphicData uri="http://schemas.openxmlformats.org/drawingml/2006/table">
            <a:tbl>
              <a:tblPr>
                <a:tableStyleId>{5C22544A-7EE6-4342-B048-85BDC9FD1C3A}</a:tableStyleId>
              </a:tblPr>
              <a:tblGrid>
                <a:gridCol w="2423966">
                  <a:extLst>
                    <a:ext uri="{9D8B030D-6E8A-4147-A177-3AD203B41FA5}">
                      <a16:colId xmlns:a16="http://schemas.microsoft.com/office/drawing/2014/main" val="1146220472"/>
                    </a:ext>
                  </a:extLst>
                </a:gridCol>
                <a:gridCol w="1401811">
                  <a:extLst>
                    <a:ext uri="{9D8B030D-6E8A-4147-A177-3AD203B41FA5}">
                      <a16:colId xmlns:a16="http://schemas.microsoft.com/office/drawing/2014/main" val="554036047"/>
                    </a:ext>
                  </a:extLst>
                </a:gridCol>
                <a:gridCol w="1401811">
                  <a:extLst>
                    <a:ext uri="{9D8B030D-6E8A-4147-A177-3AD203B41FA5}">
                      <a16:colId xmlns:a16="http://schemas.microsoft.com/office/drawing/2014/main" val="758388448"/>
                    </a:ext>
                  </a:extLst>
                </a:gridCol>
                <a:gridCol w="1401811">
                  <a:extLst>
                    <a:ext uri="{9D8B030D-6E8A-4147-A177-3AD203B41FA5}">
                      <a16:colId xmlns:a16="http://schemas.microsoft.com/office/drawing/2014/main" val="923543929"/>
                    </a:ext>
                  </a:extLst>
                </a:gridCol>
              </a:tblGrid>
              <a:tr h="343384">
                <a:tc gridSpan="4">
                  <a:txBody>
                    <a:bodyPr/>
                    <a:lstStyle/>
                    <a:p>
                      <a:pPr algn="l" fontAlgn="b">
                        <a:buNone/>
                      </a:pPr>
                      <a:r>
                        <a:rPr lang="en-US" sz="2400" u="none" strike="noStrike" dirty="0">
                          <a:effectLst/>
                        </a:rPr>
                        <a:t>PPV Maximum Values For 1302 Hermes Avenue</a:t>
                      </a:r>
                      <a:endParaRPr lang="en-US" sz="2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9756472"/>
                  </a:ext>
                </a:extLst>
              </a:tr>
              <a:tr h="1516409">
                <a:tc>
                  <a:txBody>
                    <a:bodyPr/>
                    <a:lstStyle/>
                    <a:p>
                      <a:pPr algn="l" fontAlgn="b">
                        <a:buNone/>
                      </a:pPr>
                      <a:r>
                        <a:rPr lang="en-US" sz="2400" u="none" strike="noStrike" dirty="0">
                          <a:effectLst/>
                        </a:rPr>
                        <a:t>Monitoring Dates</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2400" u="none" strike="noStrike" dirty="0">
                          <a:effectLst/>
                        </a:rPr>
                        <a:t>X-axis Daily Max Values (in/s)</a:t>
                      </a:r>
                      <a:endParaRPr lang="en-US" sz="2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2400" u="none" strike="noStrike">
                          <a:effectLst/>
                        </a:rPr>
                        <a:t>Y-axis Daily Max Values (in/s)</a:t>
                      </a:r>
                      <a:endParaRPr lang="en-US" sz="2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2400" u="none" strike="noStrike" dirty="0">
                          <a:effectLst/>
                        </a:rPr>
                        <a:t>Z-axis Daily Max Values (in/s)</a:t>
                      </a:r>
                      <a:endParaRPr lang="en-US" sz="2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6957133"/>
                  </a:ext>
                </a:extLst>
              </a:tr>
              <a:tr h="678052">
                <a:tc>
                  <a:txBody>
                    <a:bodyPr/>
                    <a:lstStyle/>
                    <a:p>
                      <a:pPr algn="l" fontAlgn="b">
                        <a:buNone/>
                      </a:pPr>
                      <a:r>
                        <a:rPr lang="en-US" sz="2400" u="none" strike="noStrike" dirty="0">
                          <a:effectLst/>
                        </a:rPr>
                        <a:t>05/21/2026  - 05/22/2026</a:t>
                      </a:r>
                      <a:endParaRPr lang="en-US" sz="2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0.085</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0.038</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0.032</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5212968"/>
                  </a:ext>
                </a:extLst>
              </a:tr>
              <a:tr h="678052">
                <a:tc>
                  <a:txBody>
                    <a:bodyPr/>
                    <a:lstStyle/>
                    <a:p>
                      <a:pPr algn="l" fontAlgn="b">
                        <a:buNone/>
                      </a:pPr>
                      <a:r>
                        <a:rPr lang="en-US" sz="2400" u="none" strike="noStrike">
                          <a:effectLst/>
                        </a:rPr>
                        <a:t>05/22/2026 - 05/23/2026</a:t>
                      </a:r>
                      <a:endParaRPr lang="en-US" sz="2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dirty="0">
                          <a:effectLst/>
                        </a:rPr>
                        <a:t>0.029</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0.045</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dirty="0">
                          <a:effectLst/>
                        </a:rPr>
                        <a:t>0.105</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7368225"/>
                  </a:ext>
                </a:extLst>
              </a:tr>
              <a:tr h="678052">
                <a:tc>
                  <a:txBody>
                    <a:bodyPr/>
                    <a:lstStyle/>
                    <a:p>
                      <a:pPr algn="l" fontAlgn="b">
                        <a:buNone/>
                      </a:pPr>
                      <a:r>
                        <a:rPr lang="en-US" sz="2400" u="none" strike="noStrike">
                          <a:effectLst/>
                        </a:rPr>
                        <a:t>05/23/2026 - 05/24/2026</a:t>
                      </a:r>
                      <a:endParaRPr lang="en-US" sz="2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0.009</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0.009</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0.011</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0506791"/>
                  </a:ext>
                </a:extLst>
              </a:tr>
              <a:tr h="678052">
                <a:tc>
                  <a:txBody>
                    <a:bodyPr/>
                    <a:lstStyle/>
                    <a:p>
                      <a:pPr algn="l" fontAlgn="b">
                        <a:buNone/>
                      </a:pPr>
                      <a:r>
                        <a:rPr lang="en-US" sz="2400" u="none" strike="noStrike">
                          <a:effectLst/>
                        </a:rPr>
                        <a:t>05/24/2026 - 05/24/2026</a:t>
                      </a:r>
                      <a:endParaRPr lang="en-US" sz="2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dirty="0">
                          <a:effectLst/>
                        </a:rPr>
                        <a:t>0.007</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0.009</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dirty="0">
                          <a:effectLst/>
                        </a:rPr>
                        <a:t>0.021</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7373847"/>
                  </a:ext>
                </a:extLst>
              </a:tr>
            </a:tbl>
          </a:graphicData>
        </a:graphic>
      </p:graphicFrame>
      <p:graphicFrame>
        <p:nvGraphicFramePr>
          <p:cNvPr id="14" name="Table 13">
            <a:extLst>
              <a:ext uri="{FF2B5EF4-FFF2-40B4-BE49-F238E27FC236}">
                <a16:creationId xmlns:a16="http://schemas.microsoft.com/office/drawing/2014/main" id="{69837922-42C0-6CEB-7845-6F554EB8E66F}"/>
              </a:ext>
            </a:extLst>
          </p:cNvPr>
          <p:cNvGraphicFramePr>
            <a:graphicFrameLocks noGrp="1"/>
          </p:cNvGraphicFramePr>
          <p:nvPr>
            <p:extLst>
              <p:ext uri="{D42A27DB-BD31-4B8C-83A1-F6EECF244321}">
                <p14:modId xmlns:p14="http://schemas.microsoft.com/office/powerpoint/2010/main" val="3323183556"/>
              </p:ext>
            </p:extLst>
          </p:nvPr>
        </p:nvGraphicFramePr>
        <p:xfrm>
          <a:off x="304800" y="5204998"/>
          <a:ext cx="6629399" cy="4733545"/>
        </p:xfrm>
        <a:graphic>
          <a:graphicData uri="http://schemas.openxmlformats.org/drawingml/2006/table">
            <a:tbl>
              <a:tblPr>
                <a:tableStyleId>{5C22544A-7EE6-4342-B048-85BDC9FD1C3A}</a:tableStyleId>
              </a:tblPr>
              <a:tblGrid>
                <a:gridCol w="2423966">
                  <a:extLst>
                    <a:ext uri="{9D8B030D-6E8A-4147-A177-3AD203B41FA5}">
                      <a16:colId xmlns:a16="http://schemas.microsoft.com/office/drawing/2014/main" val="566083527"/>
                    </a:ext>
                  </a:extLst>
                </a:gridCol>
                <a:gridCol w="1401811">
                  <a:extLst>
                    <a:ext uri="{9D8B030D-6E8A-4147-A177-3AD203B41FA5}">
                      <a16:colId xmlns:a16="http://schemas.microsoft.com/office/drawing/2014/main" val="1523744129"/>
                    </a:ext>
                  </a:extLst>
                </a:gridCol>
                <a:gridCol w="1401811">
                  <a:extLst>
                    <a:ext uri="{9D8B030D-6E8A-4147-A177-3AD203B41FA5}">
                      <a16:colId xmlns:a16="http://schemas.microsoft.com/office/drawing/2014/main" val="3193174949"/>
                    </a:ext>
                  </a:extLst>
                </a:gridCol>
                <a:gridCol w="1401811">
                  <a:extLst>
                    <a:ext uri="{9D8B030D-6E8A-4147-A177-3AD203B41FA5}">
                      <a16:colId xmlns:a16="http://schemas.microsoft.com/office/drawing/2014/main" val="2231814946"/>
                    </a:ext>
                  </a:extLst>
                </a:gridCol>
              </a:tblGrid>
              <a:tr h="679398">
                <a:tc gridSpan="4">
                  <a:txBody>
                    <a:bodyPr/>
                    <a:lstStyle/>
                    <a:p>
                      <a:pPr algn="ctr" fontAlgn="b">
                        <a:buNone/>
                      </a:pPr>
                      <a:r>
                        <a:rPr lang="en-US" sz="2400" u="none" strike="noStrike" dirty="0">
                          <a:effectLst/>
                        </a:rPr>
                        <a:t>PPV Maximum Values For ROW Across from 612 Watkins St</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8957159"/>
                  </a:ext>
                </a:extLst>
              </a:tr>
              <a:tr h="1769365">
                <a:tc>
                  <a:txBody>
                    <a:bodyPr/>
                    <a:lstStyle/>
                    <a:p>
                      <a:pPr algn="l" fontAlgn="b">
                        <a:buNone/>
                      </a:pPr>
                      <a:r>
                        <a:rPr lang="en-US" sz="2400" u="none" strike="noStrike" dirty="0">
                          <a:effectLst/>
                        </a:rPr>
                        <a:t>Monitoring Dates</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2400" u="none" strike="noStrike" dirty="0">
                          <a:effectLst/>
                        </a:rPr>
                        <a:t>X-axis Daily Max Values (in/s)</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2400" u="none" strike="noStrike" dirty="0">
                          <a:effectLst/>
                        </a:rPr>
                        <a:t>Y-axis Daily Max Values (in/s)</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US" sz="2400" u="none" strike="noStrike" dirty="0">
                          <a:effectLst/>
                        </a:rPr>
                        <a:t>Z-axis Daily Max Values (in/s)</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9235779"/>
                  </a:ext>
                </a:extLst>
              </a:tr>
              <a:tr h="707746">
                <a:tc>
                  <a:txBody>
                    <a:bodyPr/>
                    <a:lstStyle/>
                    <a:p>
                      <a:pPr algn="l" fontAlgn="b">
                        <a:buNone/>
                      </a:pPr>
                      <a:r>
                        <a:rPr lang="en-US" sz="2400" u="none" strike="noStrike" dirty="0">
                          <a:effectLst/>
                        </a:rPr>
                        <a:t>05/16/2026  - 05/17/2026</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0.006</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0.009</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0.014</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6131575"/>
                  </a:ext>
                </a:extLst>
              </a:tr>
              <a:tr h="707746">
                <a:tc>
                  <a:txBody>
                    <a:bodyPr/>
                    <a:lstStyle/>
                    <a:p>
                      <a:pPr algn="l" fontAlgn="b">
                        <a:buNone/>
                      </a:pPr>
                      <a:r>
                        <a:rPr lang="en-US" sz="2400" u="none" strike="noStrike" dirty="0">
                          <a:effectLst/>
                        </a:rPr>
                        <a:t>05/17/2026 - 05/18/2026</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0.023</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0.012</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0.013</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3876584"/>
                  </a:ext>
                </a:extLst>
              </a:tr>
              <a:tr h="707746">
                <a:tc>
                  <a:txBody>
                    <a:bodyPr/>
                    <a:lstStyle/>
                    <a:p>
                      <a:pPr algn="l" fontAlgn="b">
                        <a:buNone/>
                      </a:pPr>
                      <a:r>
                        <a:rPr lang="en-US" sz="2400" u="none" strike="noStrike" dirty="0">
                          <a:effectLst/>
                        </a:rPr>
                        <a:t>05/18/2026 - 05/18/2026</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dirty="0">
                          <a:effectLst/>
                        </a:rPr>
                        <a:t>0.007</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a:effectLst/>
                        </a:rPr>
                        <a:t>0.011</a:t>
                      </a:r>
                      <a:endParaRPr lang="en-US" sz="2400" b="0" i="0" u="none" strike="noStrike">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2400" u="none" strike="noStrike" dirty="0">
                          <a:effectLst/>
                        </a:rPr>
                        <a:t>0.015</a:t>
                      </a:r>
                      <a:endParaRPr lang="en-US" sz="2400" b="0" i="0" u="none" strike="noStrike" dirty="0">
                        <a:solidFill>
                          <a:srgbClr val="000000"/>
                        </a:solidFill>
                        <a:effectLst/>
                        <a:latin typeface="Aptos Narrow" panose="020B00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5471067"/>
                  </a:ext>
                </a:extLst>
              </a:tr>
            </a:tbl>
          </a:graphicData>
        </a:graphic>
      </p:graphicFrame>
    </p:spTree>
    <p:extLst>
      <p:ext uri="{BB962C8B-B14F-4D97-AF65-F5344CB8AC3E}">
        <p14:creationId xmlns:p14="http://schemas.microsoft.com/office/powerpoint/2010/main" val="750377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958ADB3-A8B4-A6A0-FC0E-C052BF55B09E}"/>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03E9A8F-959E-6F97-8625-A45169096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79B373D-88AD-29C0-9C68-ADD5A82D70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2C394B0-8D8D-E3C9-7769-A796199573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5B7558D-59A0-277C-3505-9FF231CCF8C5}"/>
              </a:ext>
            </a:extLst>
          </p:cNvPr>
          <p:cNvPicPr>
            <a:picLocks noChangeAspect="1"/>
          </p:cNvPicPr>
          <p:nvPr/>
        </p:nvPicPr>
        <p:blipFill>
          <a:blip r:embed="rId6"/>
          <a:stretch>
            <a:fillRect/>
          </a:stretch>
        </p:blipFill>
        <p:spPr>
          <a:xfrm>
            <a:off x="968375" y="2564040"/>
            <a:ext cx="14782800" cy="6317035"/>
          </a:xfrm>
          <a:prstGeom prst="rect">
            <a:avLst/>
          </a:prstGeom>
          <a:ln w="12700">
            <a:solidFill>
              <a:schemeClr val="tx1"/>
            </a:solidFill>
          </a:ln>
        </p:spPr>
      </p:pic>
      <p:sp>
        <p:nvSpPr>
          <p:cNvPr id="4" name="TextBox 3">
            <a:extLst>
              <a:ext uri="{FF2B5EF4-FFF2-40B4-BE49-F238E27FC236}">
                <a16:creationId xmlns:a16="http://schemas.microsoft.com/office/drawing/2014/main" id="{6C1E001B-7CA5-746A-0F7D-888830ED05AC}"/>
              </a:ext>
            </a:extLst>
          </p:cNvPr>
          <p:cNvSpPr txBox="1"/>
          <p:nvPr/>
        </p:nvSpPr>
        <p:spPr>
          <a:xfrm>
            <a:off x="10591800" y="727869"/>
            <a:ext cx="7362824" cy="1323439"/>
          </a:xfrm>
          <a:prstGeom prst="rect">
            <a:avLst/>
          </a:prstGeom>
          <a:noFill/>
        </p:spPr>
        <p:txBody>
          <a:bodyPr wrap="square" rtlCol="0">
            <a:spAutoFit/>
          </a:bodyPr>
          <a:lstStyle/>
          <a:p>
            <a:r>
              <a:rPr lang="en-US" sz="4000" dirty="0"/>
              <a:t>WK KY K (510 Prague St) Monitoring Location</a:t>
            </a:r>
          </a:p>
        </p:txBody>
      </p:sp>
      <p:graphicFrame>
        <p:nvGraphicFramePr>
          <p:cNvPr id="5" name="Table 4">
            <a:extLst>
              <a:ext uri="{FF2B5EF4-FFF2-40B4-BE49-F238E27FC236}">
                <a16:creationId xmlns:a16="http://schemas.microsoft.com/office/drawing/2014/main" id="{A64B6F2E-9BB4-7296-2BC3-A867AAACB607}"/>
              </a:ext>
            </a:extLst>
          </p:cNvPr>
          <p:cNvGraphicFramePr>
            <a:graphicFrameLocks noGrp="1"/>
          </p:cNvGraphicFramePr>
          <p:nvPr>
            <p:extLst>
              <p:ext uri="{D42A27DB-BD31-4B8C-83A1-F6EECF244321}">
                <p14:modId xmlns:p14="http://schemas.microsoft.com/office/powerpoint/2010/main" val="2910878399"/>
              </p:ext>
            </p:extLst>
          </p:nvPr>
        </p:nvGraphicFramePr>
        <p:xfrm>
          <a:off x="8077200" y="3111933"/>
          <a:ext cx="6965997" cy="3825442"/>
        </p:xfrm>
        <a:graphic>
          <a:graphicData uri="http://schemas.openxmlformats.org/drawingml/2006/table">
            <a:tbl>
              <a:tblPr>
                <a:tableStyleId>{5C22544A-7EE6-4342-B048-85BDC9FD1C3A}</a:tableStyleId>
              </a:tblPr>
              <a:tblGrid>
                <a:gridCol w="2547039">
                  <a:extLst>
                    <a:ext uri="{9D8B030D-6E8A-4147-A177-3AD203B41FA5}">
                      <a16:colId xmlns:a16="http://schemas.microsoft.com/office/drawing/2014/main" val="1077236477"/>
                    </a:ext>
                  </a:extLst>
                </a:gridCol>
                <a:gridCol w="1472986">
                  <a:extLst>
                    <a:ext uri="{9D8B030D-6E8A-4147-A177-3AD203B41FA5}">
                      <a16:colId xmlns:a16="http://schemas.microsoft.com/office/drawing/2014/main" val="4203087350"/>
                    </a:ext>
                  </a:extLst>
                </a:gridCol>
                <a:gridCol w="1472986">
                  <a:extLst>
                    <a:ext uri="{9D8B030D-6E8A-4147-A177-3AD203B41FA5}">
                      <a16:colId xmlns:a16="http://schemas.microsoft.com/office/drawing/2014/main" val="2628312656"/>
                    </a:ext>
                  </a:extLst>
                </a:gridCol>
                <a:gridCol w="1472986">
                  <a:extLst>
                    <a:ext uri="{9D8B030D-6E8A-4147-A177-3AD203B41FA5}">
                      <a16:colId xmlns:a16="http://schemas.microsoft.com/office/drawing/2014/main" val="97368283"/>
                    </a:ext>
                  </a:extLst>
                </a:gridCol>
              </a:tblGrid>
              <a:tr h="422960">
                <a:tc gridSpan="4">
                  <a:txBody>
                    <a:bodyPr/>
                    <a:lstStyle/>
                    <a:p>
                      <a:pPr algn="l" fontAlgn="b">
                        <a:buNone/>
                      </a:pPr>
                      <a:r>
                        <a:rPr lang="en-US" sz="2400" u="none" strike="noStrike" dirty="0">
                          <a:effectLst/>
                        </a:rPr>
                        <a:t>PPV Maximum Values For WK KY K (510 Prague St)</a:t>
                      </a:r>
                      <a:endParaRPr lang="en-US" sz="2400" b="0" i="0" u="none" strike="noStrike" dirty="0">
                        <a:solidFill>
                          <a:srgbClr val="000000"/>
                        </a:solidFill>
                        <a:effectLst/>
                        <a:latin typeface="Aptos Narrow" panose="020B0004020202020204" pitchFamily="34" charset="0"/>
                      </a:endParaRPr>
                    </a:p>
                  </a:txBody>
                  <a:tcPr marL="203021" marR="203021" marT="101510" marB="1015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63864746"/>
                  </a:ext>
                </a:extLst>
              </a:tr>
              <a:tr h="1564820">
                <a:tc>
                  <a:txBody>
                    <a:bodyPr/>
                    <a:lstStyle/>
                    <a:p>
                      <a:pPr algn="l" fontAlgn="b">
                        <a:buNone/>
                      </a:pPr>
                      <a:r>
                        <a:rPr lang="en-US" sz="2400" u="none" strike="noStrike" dirty="0">
                          <a:effectLst/>
                        </a:rPr>
                        <a:t>Monitoring Dates</a:t>
                      </a:r>
                      <a:endParaRPr lang="en-US" sz="2400" b="0" i="0" u="none" strike="noStrike" dirty="0">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2400" u="none" strike="noStrike" dirty="0">
                          <a:effectLst/>
                        </a:rPr>
                        <a:t>X-axis Daily Max Values (in/s)</a:t>
                      </a:r>
                      <a:endParaRPr lang="en-US" sz="2400" b="0" i="0" u="none" strike="noStrike" dirty="0">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2400" u="none" strike="noStrike" dirty="0">
                          <a:effectLst/>
                        </a:rPr>
                        <a:t>Y-axis Daily Max Values (in/s)</a:t>
                      </a:r>
                      <a:endParaRPr lang="en-US" sz="2400" b="0" i="0" u="none" strike="noStrike" dirty="0">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2400" u="none" strike="noStrike">
                          <a:effectLst/>
                        </a:rPr>
                        <a:t>Z-axis Daily Max Values (in/s)</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2477148"/>
                  </a:ext>
                </a:extLst>
              </a:tr>
              <a:tr h="845921">
                <a:tc>
                  <a:txBody>
                    <a:bodyPr/>
                    <a:lstStyle/>
                    <a:p>
                      <a:pPr algn="l" fontAlgn="b">
                        <a:buNone/>
                      </a:pPr>
                      <a:r>
                        <a:rPr lang="en-US" sz="2400" u="none" strike="noStrike">
                          <a:effectLst/>
                        </a:rPr>
                        <a:t>06/03/2026  - 06/04/2026</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US" sz="2400" u="none" strike="noStrike">
                          <a:effectLst/>
                        </a:rPr>
                        <a:t>0.438</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US" sz="2400" u="none" strike="noStrike">
                          <a:effectLst/>
                        </a:rPr>
                        <a:t>0.892</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US" sz="2400" u="none" strike="noStrike">
                          <a:effectLst/>
                        </a:rPr>
                        <a:t>0.366</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5291957"/>
                  </a:ext>
                </a:extLst>
              </a:tr>
              <a:tr h="845921">
                <a:tc>
                  <a:txBody>
                    <a:bodyPr/>
                    <a:lstStyle/>
                    <a:p>
                      <a:pPr algn="l" fontAlgn="b">
                        <a:buNone/>
                      </a:pPr>
                      <a:r>
                        <a:rPr lang="en-US" sz="2400" u="none" strike="noStrike">
                          <a:effectLst/>
                        </a:rPr>
                        <a:t>06/04/2026  - 06/05/2026</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US" sz="2400" u="none" strike="noStrike">
                          <a:effectLst/>
                        </a:rPr>
                        <a:t>0.011</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US" sz="2400" u="none" strike="noStrike">
                          <a:effectLst/>
                        </a:rPr>
                        <a:t>0.006</a:t>
                      </a:r>
                      <a:endParaRPr lang="en-US" sz="2400" b="0" i="0" u="none" strike="noStrike">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buNone/>
                      </a:pPr>
                      <a:r>
                        <a:rPr lang="en-US" sz="2400" u="none" strike="noStrike" dirty="0">
                          <a:effectLst/>
                        </a:rPr>
                        <a:t>0.012</a:t>
                      </a:r>
                      <a:endParaRPr lang="en-US" sz="2400" b="0" i="0" u="none" strike="noStrike" dirty="0">
                        <a:solidFill>
                          <a:srgbClr val="000000"/>
                        </a:solidFill>
                        <a:effectLst/>
                        <a:latin typeface="Aptos Narrow" panose="020B0004020202020204" pitchFamily="34" charset="0"/>
                      </a:endParaRPr>
                    </a:p>
                  </a:txBody>
                  <a:tcPr marL="21148" marR="21148" marT="2114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7706281"/>
                  </a:ext>
                </a:extLst>
              </a:tr>
            </a:tbl>
          </a:graphicData>
        </a:graphic>
      </p:graphicFrame>
    </p:spTree>
    <p:extLst>
      <p:ext uri="{BB962C8B-B14F-4D97-AF65-F5344CB8AC3E}">
        <p14:creationId xmlns:p14="http://schemas.microsoft.com/office/powerpoint/2010/main" val="1669316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54CA7C0C-FFFE-D560-5D5A-69FB044760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ject 3">
            <a:extLst>
              <a:ext uri="{FF2B5EF4-FFF2-40B4-BE49-F238E27FC236}">
                <a16:creationId xmlns:a16="http://schemas.microsoft.com/office/drawing/2014/main" id="{204750E9-7829-2350-8F4E-7B6DA65B5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4">
            <a:extLst>
              <a:ext uri="{FF2B5EF4-FFF2-40B4-BE49-F238E27FC236}">
                <a16:creationId xmlns:a16="http://schemas.microsoft.com/office/drawing/2014/main" id="{7DDE6AAB-AC8B-5E32-456E-BB3F9DF823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30E27FC-0DA6-CF1E-8805-8A581F8DD97F}"/>
              </a:ext>
            </a:extLst>
          </p:cNvPr>
          <p:cNvPicPr>
            <a:picLocks noChangeAspect="1"/>
          </p:cNvPicPr>
          <p:nvPr/>
        </p:nvPicPr>
        <p:blipFill>
          <a:blip r:embed="rId5"/>
          <a:stretch>
            <a:fillRect/>
          </a:stretch>
        </p:blipFill>
        <p:spPr>
          <a:xfrm>
            <a:off x="2096765" y="942388"/>
            <a:ext cx="13689335" cy="8402223"/>
          </a:xfrm>
          <a:prstGeom prst="rect">
            <a:avLst/>
          </a:prstGeom>
          <a:ln w="19050">
            <a:solidFill>
              <a:schemeClr val="tx1"/>
            </a:solidFill>
          </a:ln>
        </p:spPr>
      </p:pic>
    </p:spTree>
    <p:extLst>
      <p:ext uri="{BB962C8B-B14F-4D97-AF65-F5344CB8AC3E}">
        <p14:creationId xmlns:p14="http://schemas.microsoft.com/office/powerpoint/2010/main" val="2847320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4" name="TextBox 2053"/>
          <p:cNvSpPr txBox="1"/>
          <p:nvPr/>
        </p:nvSpPr>
        <p:spPr>
          <a:xfrm>
            <a:off x="914400" y="1874519"/>
            <a:ext cx="14554200" cy="923330"/>
          </a:xfrm>
          <a:prstGeom prst="rect">
            <a:avLst/>
          </a:prstGeom>
          <a:noFill/>
        </p:spPr>
        <p:txBody>
          <a:bodyPr wrap="square" anchor="t">
            <a:spAutoFit/>
          </a:bodyPr>
          <a:lstStyle/>
          <a:p>
            <a:pPr algn="l">
              <a:defRPr sz="3400" b="1">
                <a:solidFill>
                  <a:srgbClr val="006FD6"/>
                </a:solidFill>
                <a:latin typeface="Arial"/>
              </a:defRPr>
            </a:pPr>
            <a:r>
              <a:rPr lang="en-US" sz="5400" dirty="0"/>
              <a:t>CONSTRUCTION </a:t>
            </a:r>
            <a:r>
              <a:rPr sz="5400" dirty="0"/>
              <a:t>VIBRATION MONITORING</a:t>
            </a:r>
          </a:p>
        </p:txBody>
      </p:sp>
      <p:sp>
        <p:nvSpPr>
          <p:cNvPr id="2055" name="TextBox 2054"/>
          <p:cNvSpPr txBox="1"/>
          <p:nvPr/>
        </p:nvSpPr>
        <p:spPr>
          <a:xfrm>
            <a:off x="914398" y="3006149"/>
            <a:ext cx="7620002" cy="1077218"/>
          </a:xfrm>
          <a:prstGeom prst="rect">
            <a:avLst/>
          </a:prstGeom>
          <a:noFill/>
        </p:spPr>
        <p:txBody>
          <a:bodyPr wrap="square" anchor="t">
            <a:spAutoFit/>
          </a:bodyPr>
          <a:lstStyle/>
          <a:p>
            <a:pPr algn="l">
              <a:defRPr sz="2700" b="1">
                <a:solidFill>
                  <a:srgbClr val="182B3A"/>
                </a:solidFill>
                <a:latin typeface="Arial"/>
              </a:defRPr>
            </a:pPr>
            <a:r>
              <a:rPr sz="3200" dirty="0"/>
              <a:t>From</a:t>
            </a:r>
            <a:r>
              <a:rPr lang="en-US" sz="3200" dirty="0"/>
              <a:t> Section 106 PA </a:t>
            </a:r>
            <a:r>
              <a:rPr sz="3200" dirty="0"/>
              <a:t>Requirements to</a:t>
            </a:r>
            <a:br>
              <a:rPr sz="3200" dirty="0"/>
            </a:br>
            <a:r>
              <a:rPr sz="3200" dirty="0"/>
              <a:t>Construction Execution</a:t>
            </a:r>
          </a:p>
        </p:txBody>
      </p:sp>
      <p:sp>
        <p:nvSpPr>
          <p:cNvPr id="2056" name="TextBox 2055"/>
          <p:cNvSpPr txBox="1"/>
          <p:nvPr/>
        </p:nvSpPr>
        <p:spPr>
          <a:xfrm>
            <a:off x="914398" y="4680898"/>
            <a:ext cx="10287001" cy="954107"/>
          </a:xfrm>
          <a:prstGeom prst="rect">
            <a:avLst/>
          </a:prstGeom>
          <a:noFill/>
        </p:spPr>
        <p:txBody>
          <a:bodyPr wrap="square" anchor="t">
            <a:spAutoFit/>
          </a:bodyPr>
          <a:lstStyle/>
          <a:p>
            <a:pPr algn="l">
              <a:defRPr sz="1600" b="0">
                <a:solidFill>
                  <a:srgbClr val="4D5A63"/>
                </a:solidFill>
                <a:latin typeface="Arial"/>
              </a:defRPr>
            </a:pPr>
            <a:r>
              <a:rPr lang="en-US" sz="2800" dirty="0"/>
              <a:t>Jared Bloom, Environmental Compliance Coordinator </a:t>
            </a:r>
          </a:p>
          <a:p>
            <a:pPr algn="l">
              <a:defRPr sz="1600" b="0">
                <a:solidFill>
                  <a:srgbClr val="4D5A63"/>
                </a:solidFill>
                <a:latin typeface="Arial"/>
              </a:defRPr>
            </a:pPr>
            <a:r>
              <a:rPr lang="en-US" sz="2800" dirty="0"/>
              <a:t>Walsh Kokosing Joint Venture </a:t>
            </a:r>
            <a:endParaRPr sz="2800" dirty="0"/>
          </a:p>
        </p:txBody>
      </p:sp>
      <p:sp>
        <p:nvSpPr>
          <p:cNvPr id="2057" name="TextBox 2056"/>
          <p:cNvSpPr txBox="1"/>
          <p:nvPr/>
        </p:nvSpPr>
        <p:spPr>
          <a:xfrm>
            <a:off x="883691" y="6591300"/>
            <a:ext cx="8991601" cy="523220"/>
          </a:xfrm>
          <a:prstGeom prst="rect">
            <a:avLst/>
          </a:prstGeom>
          <a:noFill/>
        </p:spPr>
        <p:txBody>
          <a:bodyPr wrap="square" anchor="t">
            <a:spAutoFit/>
          </a:bodyPr>
          <a:lstStyle/>
          <a:p>
            <a:pPr algn="l">
              <a:defRPr sz="1500" b="0">
                <a:solidFill>
                  <a:srgbClr val="4D5A63"/>
                </a:solidFill>
                <a:latin typeface="Arial"/>
              </a:defRPr>
            </a:pPr>
            <a:r>
              <a:rPr sz="2800" dirty="0"/>
              <a:t>Prediction • Planning • Field Monitoring • Response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136122" y="3162300"/>
            <a:ext cx="3291840" cy="891540"/>
          </a:xfrm>
          <a:prstGeom prst="roundRect">
            <a:avLst/>
          </a:prstGeom>
          <a:solidFill>
            <a:srgbClr val="E6EEF6"/>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defTabSz="685800" eaLnBrk="1" fontAlgn="auto" hangingPunct="1">
              <a:spcBef>
                <a:spcPts val="0"/>
              </a:spcBef>
              <a:spcAft>
                <a:spcPts val="0"/>
              </a:spcAft>
              <a:defRPr sz="1500" b="1">
                <a:solidFill>
                  <a:srgbClr val="192B44"/>
                </a:solidFill>
              </a:defRPr>
            </a:pPr>
            <a:r>
              <a:rPr sz="2250" b="1" dirty="0">
                <a:solidFill>
                  <a:srgbClr val="192B44"/>
                </a:solidFill>
                <a:latin typeface="Calibri"/>
              </a:rPr>
              <a:t>SECTION 106 PPV LIMIT</a:t>
            </a:r>
          </a:p>
        </p:txBody>
      </p:sp>
      <p:sp>
        <p:nvSpPr>
          <p:cNvPr id="9" name="Rounded Rectangle 8"/>
          <p:cNvSpPr/>
          <p:nvPr/>
        </p:nvSpPr>
        <p:spPr>
          <a:xfrm>
            <a:off x="4839442" y="3162300"/>
            <a:ext cx="363474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defTabSz="685800" eaLnBrk="1" fontAlgn="auto" hangingPunct="1">
              <a:spcBef>
                <a:spcPts val="0"/>
              </a:spcBef>
              <a:spcAft>
                <a:spcPts val="0"/>
              </a:spcAft>
              <a:defRPr sz="1500" b="1">
                <a:solidFill>
                  <a:srgbClr val="192B44"/>
                </a:solidFill>
              </a:defRPr>
            </a:pPr>
            <a:r>
              <a:rPr sz="2250" b="1">
                <a:solidFill>
                  <a:srgbClr val="192B44"/>
                </a:solidFill>
                <a:latin typeface="Calibri"/>
              </a:rPr>
              <a:t>CONSTRUCTION METHOD</a:t>
            </a:r>
          </a:p>
        </p:txBody>
      </p:sp>
      <p:sp>
        <p:nvSpPr>
          <p:cNvPr id="10" name="Rounded Rectangle 9"/>
          <p:cNvSpPr/>
          <p:nvPr/>
        </p:nvSpPr>
        <p:spPr>
          <a:xfrm>
            <a:off x="8954242" y="3162300"/>
            <a:ext cx="329184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defTabSz="685800" eaLnBrk="1" fontAlgn="auto" hangingPunct="1">
              <a:spcBef>
                <a:spcPts val="0"/>
              </a:spcBef>
              <a:spcAft>
                <a:spcPts val="0"/>
              </a:spcAft>
              <a:defRPr sz="1500" b="1">
                <a:solidFill>
                  <a:srgbClr val="192B44"/>
                </a:solidFill>
              </a:defRPr>
            </a:pPr>
            <a:r>
              <a:rPr sz="2250" b="1">
                <a:solidFill>
                  <a:srgbClr val="192B44"/>
                </a:solidFill>
                <a:latin typeface="Calibri"/>
              </a:rPr>
              <a:t>FIELD EXECUTION</a:t>
            </a:r>
          </a:p>
        </p:txBody>
      </p:sp>
      <p:sp>
        <p:nvSpPr>
          <p:cNvPr id="11" name="Rounded Rectangle 10"/>
          <p:cNvSpPr/>
          <p:nvPr/>
        </p:nvSpPr>
        <p:spPr>
          <a:xfrm>
            <a:off x="12726142" y="3162300"/>
            <a:ext cx="363474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defTabSz="685800" eaLnBrk="1" fontAlgn="auto" hangingPunct="1">
              <a:spcBef>
                <a:spcPts val="0"/>
              </a:spcBef>
              <a:spcAft>
                <a:spcPts val="0"/>
              </a:spcAft>
              <a:defRPr sz="1500" b="1">
                <a:solidFill>
                  <a:srgbClr val="192B44"/>
                </a:solidFill>
              </a:defRPr>
            </a:pPr>
            <a:r>
              <a:rPr sz="2250" b="1">
                <a:solidFill>
                  <a:srgbClr val="192B44"/>
                </a:solidFill>
                <a:latin typeface="Calibri"/>
              </a:rPr>
              <a:t>MEASURED RESULT</a:t>
            </a:r>
          </a:p>
        </p:txBody>
      </p:sp>
      <p:sp>
        <p:nvSpPr>
          <p:cNvPr id="12" name="Rounded Rectangle 11"/>
          <p:cNvSpPr/>
          <p:nvPr/>
        </p:nvSpPr>
        <p:spPr>
          <a:xfrm>
            <a:off x="1035579" y="4991100"/>
            <a:ext cx="7749540" cy="4343400"/>
          </a:xfrm>
          <a:prstGeom prst="roundRect">
            <a:avLst/>
          </a:prstGeom>
          <a:solidFill>
            <a:srgbClr val="FAF5F4"/>
          </a:solidFill>
          <a:ln>
            <a:solidFill>
              <a:srgbClr val="BE3C3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defTabSz="685800" eaLnBrk="1" fontAlgn="auto" hangingPunct="1">
              <a:spcBef>
                <a:spcPts val="0"/>
              </a:spcBef>
              <a:spcAft>
                <a:spcPts val="0"/>
              </a:spcAft>
              <a:defRPr sz="1600" b="1">
                <a:solidFill>
                  <a:srgbClr val="192B44"/>
                </a:solidFill>
              </a:defRPr>
            </a:pPr>
            <a:r>
              <a:rPr lang="en-US" sz="2400" b="1" u="sng" dirty="0">
                <a:solidFill>
                  <a:srgbClr val="192B44"/>
                </a:solidFill>
                <a:latin typeface="Calibri"/>
              </a:rPr>
              <a:t>Concrete </a:t>
            </a:r>
            <a:r>
              <a:rPr sz="2400" b="1" u="sng" dirty="0">
                <a:solidFill>
                  <a:srgbClr val="192B44"/>
                </a:solidFill>
                <a:latin typeface="Calibri"/>
              </a:rPr>
              <a:t>Pavement </a:t>
            </a:r>
            <a:r>
              <a:rPr lang="en-US" sz="2400" b="1" u="sng" dirty="0">
                <a:solidFill>
                  <a:srgbClr val="192B44"/>
                </a:solidFill>
                <a:latin typeface="Calibri"/>
              </a:rPr>
              <a:t>R</a:t>
            </a:r>
            <a:r>
              <a:rPr sz="2400" b="1" u="sng" dirty="0">
                <a:solidFill>
                  <a:srgbClr val="192B44"/>
                </a:solidFill>
                <a:latin typeface="Calibri"/>
              </a:rPr>
              <a:t>emova</a:t>
            </a:r>
            <a:r>
              <a:rPr lang="en-US" sz="2400" b="1" u="sng" dirty="0">
                <a:solidFill>
                  <a:srgbClr val="192B44"/>
                </a:solidFill>
                <a:latin typeface="Calibri"/>
              </a:rPr>
              <a:t>l</a:t>
            </a:r>
          </a:p>
          <a:p>
            <a:pPr algn="ctr" defTabSz="685800" eaLnBrk="1" fontAlgn="auto" hangingPunct="1">
              <a:spcBef>
                <a:spcPts val="0"/>
              </a:spcBef>
              <a:spcAft>
                <a:spcPts val="0"/>
              </a:spcAft>
              <a:defRPr sz="1600" b="1">
                <a:solidFill>
                  <a:srgbClr val="192B44"/>
                </a:solidFill>
              </a:defRPr>
            </a:pPr>
            <a:br>
              <a:rPr sz="2400" b="1" dirty="0">
                <a:solidFill>
                  <a:srgbClr val="192B44"/>
                </a:solidFill>
                <a:latin typeface="Calibri"/>
              </a:rPr>
            </a:br>
            <a:r>
              <a:rPr sz="2400" b="1" dirty="0">
                <a:solidFill>
                  <a:srgbClr val="192B44"/>
                </a:solidFill>
                <a:latin typeface="Calibri"/>
              </a:rPr>
              <a:t>Full-power MHB operation was predicted to exceed the applicable PPV limit.</a:t>
            </a:r>
            <a:endParaRPr lang="en-US" sz="2400" b="1" dirty="0">
              <a:solidFill>
                <a:srgbClr val="192B44"/>
              </a:solidFill>
              <a:latin typeface="Calibri"/>
            </a:endParaRPr>
          </a:p>
          <a:p>
            <a:pPr algn="ctr" defTabSz="685800" eaLnBrk="1" fontAlgn="auto" hangingPunct="1">
              <a:spcBef>
                <a:spcPts val="0"/>
              </a:spcBef>
              <a:spcAft>
                <a:spcPts val="0"/>
              </a:spcAft>
              <a:defRPr sz="1600" b="1">
                <a:solidFill>
                  <a:srgbClr val="192B44"/>
                </a:solidFill>
              </a:defRPr>
            </a:pPr>
            <a:endParaRPr lang="en-US" sz="2400" b="1" dirty="0">
              <a:solidFill>
                <a:srgbClr val="192B44"/>
              </a:solidFill>
              <a:latin typeface="Calibri"/>
            </a:endParaRPr>
          </a:p>
          <a:p>
            <a:pPr algn="ctr" defTabSz="685800" eaLnBrk="1" fontAlgn="auto" hangingPunct="1">
              <a:spcBef>
                <a:spcPts val="0"/>
              </a:spcBef>
              <a:spcAft>
                <a:spcPts val="0"/>
              </a:spcAft>
              <a:defRPr sz="1600" b="1">
                <a:solidFill>
                  <a:srgbClr val="192B44"/>
                </a:solidFill>
              </a:defRPr>
            </a:pPr>
            <a:r>
              <a:rPr lang="en-US" sz="2400" b="1" u="sng" dirty="0">
                <a:solidFill>
                  <a:srgbClr val="192B44"/>
                </a:solidFill>
              </a:rPr>
              <a:t>Wall Installation</a:t>
            </a:r>
            <a:br>
              <a:rPr lang="en-US" sz="2100" b="1" dirty="0">
                <a:solidFill>
                  <a:srgbClr val="192B44"/>
                </a:solidFill>
              </a:rPr>
            </a:br>
            <a:br>
              <a:rPr lang="en-US" sz="2100" b="1" dirty="0">
                <a:solidFill>
                  <a:srgbClr val="192B44"/>
                </a:solidFill>
              </a:rPr>
            </a:br>
            <a:r>
              <a:rPr lang="en-US" sz="2400" dirty="0">
                <a:solidFill>
                  <a:srgbClr val="192B44"/>
                </a:solidFill>
              </a:rPr>
              <a:t>ICE 44-65 vs. ICE 66C depends on field conditions; planning uses the more conservative radius.</a:t>
            </a:r>
            <a:endParaRPr lang="en-US" sz="2100" dirty="0">
              <a:solidFill>
                <a:srgbClr val="192B44"/>
              </a:solidFill>
            </a:endParaRPr>
          </a:p>
        </p:txBody>
      </p:sp>
      <p:sp>
        <p:nvSpPr>
          <p:cNvPr id="15" name="Rounded Rectangle 14"/>
          <p:cNvSpPr/>
          <p:nvPr/>
        </p:nvSpPr>
        <p:spPr>
          <a:xfrm>
            <a:off x="9144000" y="4991100"/>
            <a:ext cx="7749540" cy="1714500"/>
          </a:xfrm>
          <a:prstGeom prst="roundRect">
            <a:avLst/>
          </a:prstGeom>
          <a:solidFill>
            <a:srgbClr val="EBF2ED"/>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defTabSz="685800" eaLnBrk="1" fontAlgn="auto" hangingPunct="1">
              <a:spcBef>
                <a:spcPts val="0"/>
              </a:spcBef>
              <a:spcAft>
                <a:spcPts val="0"/>
              </a:spcAft>
              <a:defRPr sz="1400" b="1">
                <a:solidFill>
                  <a:srgbClr val="192B44"/>
                </a:solidFill>
              </a:defRPr>
            </a:pPr>
            <a:r>
              <a:rPr sz="2400" b="1" dirty="0">
                <a:solidFill>
                  <a:srgbClr val="192B44"/>
                </a:solidFill>
                <a:latin typeface="Calibri"/>
              </a:rPr>
              <a:t>Key idea: vibration criteria can affect equipment selection, operating parameters, and means &amp; methods before work begins.</a:t>
            </a:r>
          </a:p>
        </p:txBody>
      </p:sp>
      <p:sp>
        <p:nvSpPr>
          <p:cNvPr id="17" name="TextBox 16">
            <a:extLst>
              <a:ext uri="{FF2B5EF4-FFF2-40B4-BE49-F238E27FC236}">
                <a16:creationId xmlns:a16="http://schemas.microsoft.com/office/drawing/2014/main" id="{727318A4-B902-DFCB-D133-14392CC919BC}"/>
              </a:ext>
            </a:extLst>
          </p:cNvPr>
          <p:cNvSpPr txBox="1"/>
          <p:nvPr/>
        </p:nvSpPr>
        <p:spPr>
          <a:xfrm>
            <a:off x="763364" y="737655"/>
            <a:ext cx="13578840" cy="923330"/>
          </a:xfrm>
          <a:prstGeom prst="rect">
            <a:avLst/>
          </a:prstGeom>
          <a:noFill/>
        </p:spPr>
        <p:txBody>
          <a:bodyPr wrap="square" anchor="t">
            <a:spAutoFit/>
          </a:bodyPr>
          <a:lstStyle/>
          <a:p>
            <a:pPr algn="l">
              <a:defRPr sz="2800" b="1">
                <a:solidFill>
                  <a:srgbClr val="182B3A"/>
                </a:solidFill>
                <a:latin typeface="Arial"/>
              </a:defRPr>
            </a:pPr>
            <a:r>
              <a:rPr sz="5400" dirty="0"/>
              <a:t>PPV Limits Can Change How We Build</a:t>
            </a:r>
          </a:p>
        </p:txBody>
      </p:sp>
      <p:sp>
        <p:nvSpPr>
          <p:cNvPr id="19" name="TextBox 18">
            <a:extLst>
              <a:ext uri="{FF2B5EF4-FFF2-40B4-BE49-F238E27FC236}">
                <a16:creationId xmlns:a16="http://schemas.microsoft.com/office/drawing/2014/main" id="{D599005E-B291-C38A-9CDF-5E1CD838AB21}"/>
              </a:ext>
            </a:extLst>
          </p:cNvPr>
          <p:cNvSpPr txBox="1"/>
          <p:nvPr/>
        </p:nvSpPr>
        <p:spPr>
          <a:xfrm>
            <a:off x="990600" y="1848657"/>
            <a:ext cx="11947310" cy="584775"/>
          </a:xfrm>
          <a:prstGeom prst="rect">
            <a:avLst/>
          </a:prstGeom>
          <a:noFill/>
        </p:spPr>
        <p:txBody>
          <a:bodyPr wrap="none">
            <a:spAutoFit/>
          </a:bodyPr>
          <a:lstStyle/>
          <a:p>
            <a:pPr>
              <a:defRPr sz="1200">
                <a:solidFill>
                  <a:srgbClr val="647382"/>
                </a:solidFill>
              </a:defRPr>
            </a:pPr>
            <a:r>
              <a:rPr sz="3200" dirty="0"/>
              <a:t>The PA requirements become a construction planning constraint</a:t>
            </a:r>
            <a:r>
              <a:rPr lang="en-US" sz="3200" dirty="0"/>
              <a:t>.</a:t>
            </a:r>
            <a:r>
              <a:rPr dirty="0">
                <a:solidFill>
                  <a:schemeClr val="tx1">
                    <a:lumMod val="95000"/>
                    <a:lumOff val="5000"/>
                  </a:schemeClr>
                </a:solidFill>
              </a:rPr>
              <a:t>.</a:t>
            </a:r>
          </a:p>
        </p:txBody>
      </p:sp>
      <p:pic>
        <p:nvPicPr>
          <p:cNvPr id="3" name="object 5">
            <a:extLst>
              <a:ext uri="{FF2B5EF4-FFF2-40B4-BE49-F238E27FC236}">
                <a16:creationId xmlns:a16="http://schemas.microsoft.com/office/drawing/2014/main" id="{061BD8E7-549A-FDA6-559B-DED170D0AE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150"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0" y="576073"/>
            <a:ext cx="13560443" cy="923330"/>
          </a:xfrm>
          <a:prstGeom prst="rect">
            <a:avLst/>
          </a:prstGeom>
          <a:noFill/>
        </p:spPr>
        <p:txBody>
          <a:bodyPr wrap="none">
            <a:spAutoFit/>
          </a:bodyPr>
          <a:lstStyle/>
          <a:p>
            <a:pPr>
              <a:defRPr sz="2700" b="1">
                <a:solidFill>
                  <a:srgbClr val="192B44"/>
                </a:solidFill>
              </a:defRPr>
            </a:pPr>
            <a:r>
              <a:rPr sz="5400" dirty="0"/>
              <a:t>From Equipment to a Vibration Heat Map</a:t>
            </a:r>
          </a:p>
        </p:txBody>
      </p:sp>
      <p:sp>
        <p:nvSpPr>
          <p:cNvPr id="4" name="TextBox 3"/>
          <p:cNvSpPr txBox="1"/>
          <p:nvPr/>
        </p:nvSpPr>
        <p:spPr>
          <a:xfrm>
            <a:off x="872206" y="1550569"/>
            <a:ext cx="11751935" cy="584775"/>
          </a:xfrm>
          <a:prstGeom prst="rect">
            <a:avLst/>
          </a:prstGeom>
          <a:noFill/>
        </p:spPr>
        <p:txBody>
          <a:bodyPr wrap="none">
            <a:spAutoFit/>
          </a:bodyPr>
          <a:lstStyle/>
          <a:p>
            <a:pPr>
              <a:defRPr sz="1200">
                <a:solidFill>
                  <a:srgbClr val="647382"/>
                </a:solidFill>
              </a:defRPr>
            </a:pPr>
            <a:r>
              <a:rPr sz="3200" dirty="0"/>
              <a:t>Predict the radius of influence before the work reaches the field.</a:t>
            </a:r>
          </a:p>
        </p:txBody>
      </p:sp>
      <p:sp>
        <p:nvSpPr>
          <p:cNvPr id="8" name="Rounded Rectangle 7"/>
          <p:cNvSpPr/>
          <p:nvPr/>
        </p:nvSpPr>
        <p:spPr>
          <a:xfrm>
            <a:off x="1028700" y="2263140"/>
            <a:ext cx="2674620" cy="13716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400" dirty="0"/>
              <a:t>Construction</a:t>
            </a:r>
            <a:br>
              <a:rPr sz="2400" dirty="0"/>
            </a:br>
            <a:r>
              <a:rPr lang="en-US" sz="2400" dirty="0"/>
              <a:t>A</a:t>
            </a:r>
            <a:r>
              <a:rPr sz="2400" dirty="0"/>
              <a:t>ctivity</a:t>
            </a:r>
          </a:p>
        </p:txBody>
      </p:sp>
      <p:sp>
        <p:nvSpPr>
          <p:cNvPr id="9" name="Rounded Rectangle 8"/>
          <p:cNvSpPr/>
          <p:nvPr/>
        </p:nvSpPr>
        <p:spPr>
          <a:xfrm>
            <a:off x="4251960" y="2263140"/>
            <a:ext cx="2674620" cy="13716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lang="en-US" sz="2400" dirty="0"/>
              <a:t>FTA</a:t>
            </a:r>
            <a:br>
              <a:rPr lang="en-US" sz="2400" dirty="0"/>
            </a:br>
            <a:r>
              <a:rPr lang="en-US" sz="2400" dirty="0"/>
              <a:t>Methodology</a:t>
            </a:r>
          </a:p>
        </p:txBody>
      </p:sp>
      <p:sp>
        <p:nvSpPr>
          <p:cNvPr id="10" name="Rounded Rectangle 9"/>
          <p:cNvSpPr/>
          <p:nvPr/>
        </p:nvSpPr>
        <p:spPr>
          <a:xfrm>
            <a:off x="7475220" y="2263140"/>
            <a:ext cx="2674620" cy="13716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lang="da-DK" sz="2400" dirty="0"/>
              <a:t>Reference PPV</a:t>
            </a:r>
            <a:br>
              <a:rPr lang="da-DK" sz="2400" dirty="0"/>
            </a:br>
            <a:r>
              <a:rPr lang="da-DK" sz="2400" dirty="0"/>
              <a:t>at 25 ft</a:t>
            </a:r>
          </a:p>
        </p:txBody>
      </p:sp>
      <p:sp>
        <p:nvSpPr>
          <p:cNvPr id="11" name="Rounded Rectangle 10"/>
          <p:cNvSpPr/>
          <p:nvPr/>
        </p:nvSpPr>
        <p:spPr>
          <a:xfrm>
            <a:off x="10698480" y="2263140"/>
            <a:ext cx="2674620" cy="13716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400" dirty="0"/>
              <a:t>Radius of</a:t>
            </a:r>
            <a:br>
              <a:rPr sz="2400" dirty="0"/>
            </a:br>
            <a:r>
              <a:rPr lang="en-US" sz="2400" dirty="0"/>
              <a:t>I</a:t>
            </a:r>
            <a:r>
              <a:rPr sz="2400" dirty="0"/>
              <a:t>nfluence</a:t>
            </a:r>
          </a:p>
        </p:txBody>
      </p:sp>
      <p:sp>
        <p:nvSpPr>
          <p:cNvPr id="12" name="Rounded Rectangle 11"/>
          <p:cNvSpPr/>
          <p:nvPr/>
        </p:nvSpPr>
        <p:spPr>
          <a:xfrm>
            <a:off x="13921740" y="2263140"/>
            <a:ext cx="2674620" cy="13716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400" dirty="0"/>
              <a:t>KMZ</a:t>
            </a:r>
            <a:br>
              <a:rPr sz="2400" dirty="0"/>
            </a:br>
            <a:r>
              <a:rPr lang="en-US" sz="2400" dirty="0"/>
              <a:t>H</a:t>
            </a:r>
            <a:r>
              <a:rPr sz="2400" dirty="0"/>
              <a:t>eat </a:t>
            </a:r>
            <a:r>
              <a:rPr lang="en-US" sz="2400" dirty="0"/>
              <a:t>M</a:t>
            </a:r>
            <a:r>
              <a:rPr sz="2400" dirty="0"/>
              <a:t>ap</a:t>
            </a:r>
          </a:p>
        </p:txBody>
      </p:sp>
      <p:sp>
        <p:nvSpPr>
          <p:cNvPr id="13" name="Chevron 12"/>
          <p:cNvSpPr/>
          <p:nvPr/>
        </p:nvSpPr>
        <p:spPr>
          <a:xfrm>
            <a:off x="3744468" y="2619756"/>
            <a:ext cx="384048" cy="658368"/>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hevron 13"/>
          <p:cNvSpPr/>
          <p:nvPr/>
        </p:nvSpPr>
        <p:spPr>
          <a:xfrm>
            <a:off x="6967728" y="2619756"/>
            <a:ext cx="384048" cy="658368"/>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Chevron 14"/>
          <p:cNvSpPr/>
          <p:nvPr/>
        </p:nvSpPr>
        <p:spPr>
          <a:xfrm>
            <a:off x="10190988" y="2619756"/>
            <a:ext cx="384048" cy="658368"/>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Chevron 15"/>
          <p:cNvSpPr/>
          <p:nvPr/>
        </p:nvSpPr>
        <p:spPr>
          <a:xfrm>
            <a:off x="13414248" y="2619756"/>
            <a:ext cx="384048" cy="658368"/>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1234440" y="4457700"/>
            <a:ext cx="15704820" cy="795528"/>
          </a:xfrm>
          <a:prstGeom prst="roundRect">
            <a:avLst/>
          </a:prstGeom>
          <a:solidFill>
            <a:srgbClr val="FFFFFF"/>
          </a:solidFill>
          <a:ln>
            <a:solidFill>
              <a:srgbClr val="BE3C3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32A32"/>
                </a:solidFill>
              </a:defRPr>
            </a:pPr>
            <a:r>
              <a:rPr sz="2800" dirty="0"/>
              <a:t>Impact </a:t>
            </a:r>
            <a:r>
              <a:rPr lang="en-US" sz="2800" dirty="0"/>
              <a:t>P</a:t>
            </a:r>
            <a:r>
              <a:rPr sz="2800" dirty="0"/>
              <a:t>ile </a:t>
            </a:r>
            <a:r>
              <a:rPr lang="en-US" sz="2800" dirty="0"/>
              <a:t>D</a:t>
            </a:r>
            <a:r>
              <a:rPr sz="2800" dirty="0"/>
              <a:t>riving</a:t>
            </a:r>
          </a:p>
          <a:p>
            <a:pPr algn="r">
              <a:defRPr sz="1500" b="1">
                <a:solidFill>
                  <a:srgbClr val="BE3C37"/>
                </a:solidFill>
              </a:defRPr>
            </a:pPr>
            <a:r>
              <a:rPr sz="2250" dirty="0"/>
              <a:t>96 ft</a:t>
            </a:r>
          </a:p>
        </p:txBody>
      </p:sp>
      <p:sp>
        <p:nvSpPr>
          <p:cNvPr id="18" name="Rounded Rectangle 17"/>
          <p:cNvSpPr/>
          <p:nvPr/>
        </p:nvSpPr>
        <p:spPr>
          <a:xfrm>
            <a:off x="1234440" y="5527548"/>
            <a:ext cx="15704820" cy="795528"/>
          </a:xfrm>
          <a:prstGeom prst="roundRect">
            <a:avLst/>
          </a:prstGeom>
          <a:solidFill>
            <a:srgbClr val="FFFFFF"/>
          </a:solidFill>
          <a:ln>
            <a:solidFill>
              <a:srgbClr val="78539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32A32"/>
                </a:solidFill>
              </a:defRPr>
            </a:pPr>
            <a:r>
              <a:rPr lang="en-US" sz="2800" dirty="0"/>
              <a:t>Concrete </a:t>
            </a:r>
            <a:r>
              <a:rPr sz="2800" dirty="0"/>
              <a:t>Pavement </a:t>
            </a:r>
            <a:r>
              <a:rPr lang="en-US" sz="2800" dirty="0"/>
              <a:t>B</a:t>
            </a:r>
            <a:r>
              <a:rPr sz="2800" dirty="0"/>
              <a:t>reaking</a:t>
            </a:r>
          </a:p>
          <a:p>
            <a:pPr algn="r">
              <a:defRPr sz="1500" b="1">
                <a:solidFill>
                  <a:srgbClr val="785396"/>
                </a:solidFill>
              </a:defRPr>
            </a:pPr>
            <a:r>
              <a:rPr sz="2250" dirty="0"/>
              <a:t>41 ft</a:t>
            </a:r>
          </a:p>
        </p:txBody>
      </p:sp>
      <p:sp>
        <p:nvSpPr>
          <p:cNvPr id="19" name="Rounded Rectangle 18"/>
          <p:cNvSpPr/>
          <p:nvPr/>
        </p:nvSpPr>
        <p:spPr>
          <a:xfrm>
            <a:off x="1234440" y="6597396"/>
            <a:ext cx="15704820" cy="795528"/>
          </a:xfrm>
          <a:prstGeom prst="roundRect">
            <a:avLst/>
          </a:prstGeom>
          <a:solidFill>
            <a:srgbClr val="FFFFFF"/>
          </a:solidFill>
          <a:ln>
            <a:solidFill>
              <a:srgbClr val="DDB53C"/>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32A32"/>
                </a:solidFill>
              </a:defRPr>
            </a:pPr>
            <a:r>
              <a:rPr sz="2800" dirty="0"/>
              <a:t>Walls </a:t>
            </a:r>
            <a:r>
              <a:rPr lang="en-US" sz="2800" dirty="0"/>
              <a:t> &amp; R</a:t>
            </a:r>
            <a:r>
              <a:rPr sz="2800" dirty="0"/>
              <a:t>etaining </a:t>
            </a:r>
            <a:r>
              <a:rPr lang="en-US" sz="2800" dirty="0"/>
              <a:t>W</a:t>
            </a:r>
            <a:r>
              <a:rPr sz="2800" dirty="0"/>
              <a:t>alls</a:t>
            </a:r>
          </a:p>
          <a:p>
            <a:pPr algn="r">
              <a:defRPr sz="1500" b="1">
                <a:solidFill>
                  <a:srgbClr val="DDB53C"/>
                </a:solidFill>
              </a:defRPr>
            </a:pPr>
            <a:r>
              <a:rPr sz="2250" dirty="0"/>
              <a:t>59 ft</a:t>
            </a:r>
          </a:p>
        </p:txBody>
      </p:sp>
      <p:sp>
        <p:nvSpPr>
          <p:cNvPr id="20" name="Rounded Rectangle 19"/>
          <p:cNvSpPr/>
          <p:nvPr/>
        </p:nvSpPr>
        <p:spPr>
          <a:xfrm>
            <a:off x="1234440" y="7667244"/>
            <a:ext cx="15704820" cy="795528"/>
          </a:xfrm>
          <a:prstGeom prst="roundRect">
            <a:avLst/>
          </a:prstGeom>
          <a:solidFill>
            <a:srgbClr val="FFFFFF"/>
          </a:solidFill>
          <a:ln>
            <a:solidFill>
              <a:srgbClr val="50825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32A32"/>
                </a:solidFill>
              </a:defRPr>
            </a:pPr>
            <a:r>
              <a:rPr sz="2800" dirty="0"/>
              <a:t>Low </a:t>
            </a:r>
            <a:r>
              <a:rPr lang="en-US" sz="2800" dirty="0"/>
              <a:t>V</a:t>
            </a:r>
            <a:r>
              <a:rPr sz="2800" dirty="0"/>
              <a:t>ibration </a:t>
            </a:r>
            <a:r>
              <a:rPr lang="en-US" sz="2800" dirty="0"/>
              <a:t>A</a:t>
            </a:r>
            <a:r>
              <a:rPr sz="2800" dirty="0"/>
              <a:t>ctivities</a:t>
            </a:r>
          </a:p>
          <a:p>
            <a:pPr algn="r">
              <a:defRPr sz="1500" b="1">
                <a:solidFill>
                  <a:srgbClr val="50825A"/>
                </a:solidFill>
              </a:defRPr>
            </a:pPr>
            <a:r>
              <a:rPr sz="2250" dirty="0"/>
              <a:t>13 ft</a:t>
            </a:r>
          </a:p>
        </p:txBody>
      </p:sp>
      <p:sp>
        <p:nvSpPr>
          <p:cNvPr id="21" name="TextBox 20"/>
          <p:cNvSpPr txBox="1"/>
          <p:nvPr/>
        </p:nvSpPr>
        <p:spPr>
          <a:xfrm>
            <a:off x="1303021" y="8846821"/>
            <a:ext cx="15883322" cy="461665"/>
          </a:xfrm>
          <a:prstGeom prst="rect">
            <a:avLst/>
          </a:prstGeom>
          <a:noFill/>
        </p:spPr>
        <p:txBody>
          <a:bodyPr wrap="none">
            <a:spAutoFit/>
          </a:bodyPr>
          <a:lstStyle/>
          <a:p>
            <a:pPr>
              <a:defRPr sz="1200">
                <a:solidFill>
                  <a:srgbClr val="647382"/>
                </a:solidFill>
              </a:defRPr>
            </a:pPr>
            <a:r>
              <a:rPr sz="2400" dirty="0"/>
              <a:t>Conservative assumptions were used for key equipment; the KMZ layers can be turned on/off by vibration category.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92BF2B-D0A4-8A7A-7A9F-2B6FFC642F3A}"/>
              </a:ext>
            </a:extLst>
          </p:cNvPr>
          <p:cNvPicPr>
            <a:picLocks noChangeAspect="1"/>
          </p:cNvPicPr>
          <p:nvPr/>
        </p:nvPicPr>
        <p:blipFill>
          <a:blip r:embed="rId2"/>
          <a:stretch>
            <a:fillRect/>
          </a:stretch>
        </p:blipFill>
        <p:spPr>
          <a:xfrm>
            <a:off x="965200" y="1013205"/>
            <a:ext cx="16357599" cy="8260588"/>
          </a:xfrm>
          <a:prstGeom prst="rect">
            <a:avLst/>
          </a:prstGeom>
        </p:spPr>
      </p:pic>
      <p:pic>
        <p:nvPicPr>
          <p:cNvPr id="7" name="object 5">
            <a:extLst>
              <a:ext uri="{FF2B5EF4-FFF2-40B4-BE49-F238E27FC236}">
                <a16:creationId xmlns:a16="http://schemas.microsoft.com/office/drawing/2014/main" id="{A8DCF89A-C825-1151-892A-A0D6BBFBF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150"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1802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1" y="576073"/>
            <a:ext cx="15825935" cy="830997"/>
          </a:xfrm>
          <a:prstGeom prst="rect">
            <a:avLst/>
          </a:prstGeom>
          <a:noFill/>
        </p:spPr>
        <p:txBody>
          <a:bodyPr wrap="none">
            <a:spAutoFit/>
          </a:bodyPr>
          <a:lstStyle/>
          <a:p>
            <a:pPr>
              <a:defRPr sz="2700" b="1">
                <a:solidFill>
                  <a:srgbClr val="192B44"/>
                </a:solidFill>
              </a:defRPr>
            </a:pPr>
            <a:r>
              <a:rPr sz="4800" dirty="0"/>
              <a:t>The Heat Map Becomes a Construction Planning Tool</a:t>
            </a:r>
          </a:p>
        </p:txBody>
      </p:sp>
      <p:sp>
        <p:nvSpPr>
          <p:cNvPr id="4" name="TextBox 3"/>
          <p:cNvSpPr txBox="1"/>
          <p:nvPr/>
        </p:nvSpPr>
        <p:spPr>
          <a:xfrm>
            <a:off x="918973" y="1646997"/>
            <a:ext cx="15169537" cy="584775"/>
          </a:xfrm>
          <a:prstGeom prst="rect">
            <a:avLst/>
          </a:prstGeom>
          <a:noFill/>
        </p:spPr>
        <p:txBody>
          <a:bodyPr wrap="none">
            <a:spAutoFit/>
          </a:bodyPr>
          <a:lstStyle/>
          <a:p>
            <a:pPr>
              <a:defRPr sz="1200">
                <a:solidFill>
                  <a:srgbClr val="647382"/>
                </a:solidFill>
              </a:defRPr>
            </a:pPr>
            <a:r>
              <a:rPr sz="3200" dirty="0"/>
              <a:t>The KMZ is reviewed against the three-week schedule—not just filed with the plan.</a:t>
            </a:r>
          </a:p>
        </p:txBody>
      </p:sp>
      <p:sp>
        <p:nvSpPr>
          <p:cNvPr id="8" name="Rounded Rectangle 7"/>
          <p:cNvSpPr/>
          <p:nvPr/>
        </p:nvSpPr>
        <p:spPr>
          <a:xfrm>
            <a:off x="1303020" y="2956196"/>
            <a:ext cx="2674620" cy="130302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Three-week</a:t>
            </a:r>
            <a:br>
              <a:rPr sz="2400" dirty="0"/>
            </a:br>
            <a:r>
              <a:rPr lang="en-US" sz="2400" dirty="0"/>
              <a:t>S</a:t>
            </a:r>
            <a:r>
              <a:rPr sz="2400" dirty="0"/>
              <a:t>chedule</a:t>
            </a:r>
          </a:p>
        </p:txBody>
      </p:sp>
      <p:sp>
        <p:nvSpPr>
          <p:cNvPr id="9" name="Rounded Rectangle 8"/>
          <p:cNvSpPr/>
          <p:nvPr/>
        </p:nvSpPr>
        <p:spPr>
          <a:xfrm>
            <a:off x="4526280" y="2956196"/>
            <a:ext cx="2674620" cy="130302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Where are we</a:t>
            </a:r>
            <a:br>
              <a:rPr sz="2400" dirty="0"/>
            </a:br>
            <a:r>
              <a:rPr sz="2400" dirty="0"/>
              <a:t>working?</a:t>
            </a:r>
          </a:p>
        </p:txBody>
      </p:sp>
      <p:sp>
        <p:nvSpPr>
          <p:cNvPr id="10" name="Rounded Rectangle 9"/>
          <p:cNvSpPr/>
          <p:nvPr/>
        </p:nvSpPr>
        <p:spPr>
          <a:xfrm>
            <a:off x="7749540" y="2956196"/>
            <a:ext cx="2674620" cy="130302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What vibration</a:t>
            </a:r>
            <a:br>
              <a:rPr sz="2400" dirty="0"/>
            </a:br>
            <a:r>
              <a:rPr sz="2400" dirty="0"/>
              <a:t>activity?</a:t>
            </a:r>
          </a:p>
        </p:txBody>
      </p:sp>
      <p:sp>
        <p:nvSpPr>
          <p:cNvPr id="11" name="Rounded Rectangle 10"/>
          <p:cNvSpPr/>
          <p:nvPr/>
        </p:nvSpPr>
        <p:spPr>
          <a:xfrm>
            <a:off x="10972800" y="2956196"/>
            <a:ext cx="2674620" cy="130302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Which receptors</a:t>
            </a:r>
            <a:br>
              <a:rPr sz="2400" dirty="0"/>
            </a:br>
            <a:r>
              <a:rPr sz="2400" dirty="0"/>
              <a:t>are affected?</a:t>
            </a:r>
          </a:p>
        </p:txBody>
      </p:sp>
      <p:sp>
        <p:nvSpPr>
          <p:cNvPr id="12" name="Rounded Rectangle 11"/>
          <p:cNvSpPr/>
          <p:nvPr/>
        </p:nvSpPr>
        <p:spPr>
          <a:xfrm>
            <a:off x="14196060" y="2956196"/>
            <a:ext cx="2674620" cy="130302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Where do monitors</a:t>
            </a:r>
            <a:br>
              <a:rPr sz="2400" dirty="0"/>
            </a:br>
            <a:r>
              <a:rPr sz="2400" dirty="0"/>
              <a:t>need to go?</a:t>
            </a:r>
          </a:p>
        </p:txBody>
      </p:sp>
      <p:sp>
        <p:nvSpPr>
          <p:cNvPr id="13" name="Chevron 12"/>
          <p:cNvSpPr/>
          <p:nvPr/>
        </p:nvSpPr>
        <p:spPr>
          <a:xfrm>
            <a:off x="4073652" y="3271664"/>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hevron 13"/>
          <p:cNvSpPr/>
          <p:nvPr/>
        </p:nvSpPr>
        <p:spPr>
          <a:xfrm>
            <a:off x="7296912" y="3271664"/>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Chevron 14"/>
          <p:cNvSpPr/>
          <p:nvPr/>
        </p:nvSpPr>
        <p:spPr>
          <a:xfrm>
            <a:off x="10520172" y="3271664"/>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Chevron 15"/>
          <p:cNvSpPr/>
          <p:nvPr/>
        </p:nvSpPr>
        <p:spPr>
          <a:xfrm>
            <a:off x="13743432" y="3271664"/>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55556" y="4962001"/>
            <a:ext cx="15361920" cy="2708434"/>
          </a:xfrm>
          <a:prstGeom prst="rect">
            <a:avLst/>
          </a:prstGeom>
          <a:noFill/>
        </p:spPr>
        <p:txBody>
          <a:bodyPr wrap="square">
            <a:spAutoFit/>
          </a:bodyPr>
          <a:lstStyle/>
          <a:p>
            <a:pPr marL="342900" indent="-342900">
              <a:spcAft>
                <a:spcPts val="1500"/>
              </a:spcAft>
              <a:buFont typeface="Arial" panose="020B0604020202020204" pitchFamily="34" charset="0"/>
              <a:buChar char="•"/>
              <a:defRPr sz="1600">
                <a:solidFill>
                  <a:srgbClr val="232A32"/>
                </a:solidFill>
              </a:defRPr>
            </a:pPr>
            <a:r>
              <a:rPr sz="2400" dirty="0"/>
              <a:t>Review current monitor locations and whether they remain in the vibration transmission path.</a:t>
            </a:r>
          </a:p>
          <a:p>
            <a:pPr marL="342900" indent="-342900">
              <a:spcAft>
                <a:spcPts val="1500"/>
              </a:spcAft>
              <a:buFont typeface="Arial" panose="020B0604020202020204" pitchFamily="34" charset="0"/>
              <a:buChar char="•"/>
              <a:defRPr sz="1600">
                <a:solidFill>
                  <a:srgbClr val="232A32"/>
                </a:solidFill>
              </a:defRPr>
            </a:pPr>
            <a:r>
              <a:rPr sz="2400" dirty="0"/>
              <a:t>Overlay upcoming work locations with the high / medium / low vibration layers.</a:t>
            </a:r>
          </a:p>
          <a:p>
            <a:pPr marL="342900" indent="-342900">
              <a:spcAft>
                <a:spcPts val="1500"/>
              </a:spcAft>
              <a:buFont typeface="Arial" panose="020B0604020202020204" pitchFamily="34" charset="0"/>
              <a:buChar char="•"/>
              <a:defRPr sz="1600">
                <a:solidFill>
                  <a:srgbClr val="232A32"/>
                </a:solidFill>
              </a:defRPr>
            </a:pPr>
            <a:r>
              <a:rPr sz="2400" dirty="0"/>
              <a:t>Consider receptor susceptibility and the applicable monitoring requirements.</a:t>
            </a:r>
          </a:p>
          <a:p>
            <a:pPr marL="342900" indent="-342900">
              <a:spcAft>
                <a:spcPts val="1500"/>
              </a:spcAft>
              <a:buFont typeface="Arial" panose="020B0604020202020204" pitchFamily="34" charset="0"/>
              <a:buChar char="•"/>
              <a:defRPr sz="1600">
                <a:solidFill>
                  <a:srgbClr val="232A32"/>
                </a:solidFill>
              </a:defRPr>
            </a:pPr>
            <a:r>
              <a:rPr sz="2400" dirty="0"/>
              <a:t>Coordinate proposed locations with the vibration monitoring subcontractor.</a:t>
            </a:r>
          </a:p>
          <a:p>
            <a:pPr marL="342900" indent="-342900">
              <a:spcAft>
                <a:spcPts val="1500"/>
              </a:spcAft>
              <a:buFont typeface="Arial" panose="020B0604020202020204" pitchFamily="34" charset="0"/>
              <a:buChar char="•"/>
              <a:defRPr sz="1600">
                <a:solidFill>
                  <a:srgbClr val="232A32"/>
                </a:solidFill>
              </a:defRPr>
            </a:pPr>
            <a:r>
              <a:rPr sz="2400" dirty="0"/>
              <a:t>Target installation at least 72 hours before work when practical.</a:t>
            </a:r>
          </a:p>
        </p:txBody>
      </p:sp>
      <p:sp>
        <p:nvSpPr>
          <p:cNvPr id="18" name="Rounded Rectangle 17"/>
          <p:cNvSpPr/>
          <p:nvPr/>
        </p:nvSpPr>
        <p:spPr>
          <a:xfrm>
            <a:off x="3219048" y="8524078"/>
            <a:ext cx="11170920" cy="754380"/>
          </a:xfrm>
          <a:prstGeom prst="roundRect">
            <a:avLst/>
          </a:prstGeom>
          <a:solidFill>
            <a:srgbClr val="EBF2ED"/>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800" dirty="0"/>
              <a:t>The goal is to have monitoring in place before the equipment arrives.</a:t>
            </a:r>
          </a:p>
        </p:txBody>
      </p:sp>
      <p:pic>
        <p:nvPicPr>
          <p:cNvPr id="20" name="object 5">
            <a:extLst>
              <a:ext uri="{FF2B5EF4-FFF2-40B4-BE49-F238E27FC236}">
                <a16:creationId xmlns:a16="http://schemas.microsoft.com/office/drawing/2014/main" id="{3DC7ECC1-6C51-CA75-2747-048936F165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150"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0" y="576073"/>
            <a:ext cx="12534201" cy="923330"/>
          </a:xfrm>
          <a:prstGeom prst="rect">
            <a:avLst/>
          </a:prstGeom>
          <a:noFill/>
        </p:spPr>
        <p:txBody>
          <a:bodyPr wrap="none">
            <a:spAutoFit/>
          </a:bodyPr>
          <a:lstStyle/>
          <a:p>
            <a:pPr>
              <a:defRPr sz="2700" b="1">
                <a:solidFill>
                  <a:srgbClr val="192B44"/>
                </a:solidFill>
              </a:defRPr>
            </a:pPr>
            <a:r>
              <a:rPr sz="5400" dirty="0"/>
              <a:t>Putting the Monitor in the Right Place</a:t>
            </a:r>
          </a:p>
        </p:txBody>
      </p:sp>
      <p:sp>
        <p:nvSpPr>
          <p:cNvPr id="4" name="TextBox 3"/>
          <p:cNvSpPr txBox="1"/>
          <p:nvPr/>
        </p:nvSpPr>
        <p:spPr>
          <a:xfrm>
            <a:off x="891540" y="1753702"/>
            <a:ext cx="16508045" cy="584775"/>
          </a:xfrm>
          <a:prstGeom prst="rect">
            <a:avLst/>
          </a:prstGeom>
          <a:noFill/>
        </p:spPr>
        <p:txBody>
          <a:bodyPr wrap="none">
            <a:spAutoFit/>
          </a:bodyPr>
          <a:lstStyle/>
          <a:p>
            <a:pPr>
              <a:defRPr sz="1200">
                <a:solidFill>
                  <a:srgbClr val="647382"/>
                </a:solidFill>
              </a:defRPr>
            </a:pPr>
            <a:r>
              <a:rPr sz="3200" dirty="0"/>
              <a:t>The receptor has the PPV limit; the monitor must represent what the receptor experiences</a:t>
            </a:r>
            <a:r>
              <a:rPr lang="en-US" sz="3200" dirty="0"/>
              <a:t>.</a:t>
            </a:r>
            <a:r>
              <a:rPr dirty="0"/>
              <a:t>.</a:t>
            </a:r>
          </a:p>
        </p:txBody>
      </p:sp>
      <p:sp>
        <p:nvSpPr>
          <p:cNvPr id="8" name="Rounded Rectangle 7"/>
          <p:cNvSpPr/>
          <p:nvPr/>
        </p:nvSpPr>
        <p:spPr>
          <a:xfrm>
            <a:off x="1013460" y="2802314"/>
            <a:ext cx="3017520" cy="891540"/>
          </a:xfrm>
          <a:prstGeom prst="roundRect">
            <a:avLst/>
          </a:prstGeom>
          <a:solidFill>
            <a:srgbClr val="E6EEF6"/>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600" b="1">
                <a:solidFill>
                  <a:srgbClr val="192B44"/>
                </a:solidFill>
              </a:defRPr>
            </a:pPr>
            <a:r>
              <a:rPr sz="2400" dirty="0" err="1"/>
              <a:t>Inzwa</a:t>
            </a:r>
            <a:r>
              <a:rPr sz="2400" dirty="0"/>
              <a:t> Veva III</a:t>
            </a:r>
          </a:p>
        </p:txBody>
      </p:sp>
      <p:sp>
        <p:nvSpPr>
          <p:cNvPr id="9" name="TextBox 8"/>
          <p:cNvSpPr txBox="1"/>
          <p:nvPr/>
        </p:nvSpPr>
        <p:spPr>
          <a:xfrm>
            <a:off x="1082040" y="4036754"/>
            <a:ext cx="7475220" cy="2746906"/>
          </a:xfrm>
          <a:prstGeom prst="rect">
            <a:avLst/>
          </a:prstGeom>
          <a:noFill/>
        </p:spPr>
        <p:txBody>
          <a:bodyPr wrap="square">
            <a:spAutoFit/>
          </a:bodyPr>
          <a:lstStyle/>
          <a:p>
            <a:pPr marL="342900" indent="-342900">
              <a:spcAft>
                <a:spcPts val="1500"/>
              </a:spcAft>
              <a:buFont typeface="Arial" panose="020B0604020202020204" pitchFamily="34" charset="0"/>
              <a:buChar char="•"/>
              <a:defRPr sz="1500">
                <a:solidFill>
                  <a:srgbClr val="232A32"/>
                </a:solidFill>
              </a:defRPr>
            </a:pPr>
            <a:r>
              <a:rPr sz="2250" dirty="0"/>
              <a:t>Preferred: direct attachment to the foundation using a bolt.</a:t>
            </a:r>
          </a:p>
          <a:p>
            <a:pPr marL="342900" indent="-342900">
              <a:spcAft>
                <a:spcPts val="1500"/>
              </a:spcAft>
              <a:buFont typeface="Arial" panose="020B0604020202020204" pitchFamily="34" charset="0"/>
              <a:buChar char="•"/>
              <a:defRPr sz="1500">
                <a:solidFill>
                  <a:srgbClr val="232A32"/>
                </a:solidFill>
              </a:defRPr>
            </a:pPr>
            <a:r>
              <a:rPr sz="2250" dirty="0"/>
              <a:t>Historic structures: direct attachment is not approved.</a:t>
            </a:r>
          </a:p>
          <a:p>
            <a:pPr marL="342900" indent="-342900">
              <a:spcAft>
                <a:spcPts val="1500"/>
              </a:spcAft>
              <a:buFont typeface="Arial" panose="020B0604020202020204" pitchFamily="34" charset="0"/>
              <a:buChar char="•"/>
              <a:defRPr sz="1500">
                <a:solidFill>
                  <a:srgbClr val="232A32"/>
                </a:solidFill>
              </a:defRPr>
            </a:pPr>
            <a:r>
              <a:rPr sz="2250" dirty="0"/>
              <a:t>Alternative: bury the device approximately 6–8 inches.</a:t>
            </a:r>
          </a:p>
          <a:p>
            <a:pPr marL="342900" indent="-342900">
              <a:spcAft>
                <a:spcPts val="1500"/>
              </a:spcAft>
              <a:buFont typeface="Arial" panose="020B0604020202020204" pitchFamily="34" charset="0"/>
              <a:buChar char="•"/>
              <a:defRPr sz="1500">
                <a:solidFill>
                  <a:srgbClr val="232A32"/>
                </a:solidFill>
              </a:defRPr>
            </a:pPr>
            <a:r>
              <a:rPr sz="2250" dirty="0"/>
              <a:t>Placement is selected to be in the direct transmission pat</a:t>
            </a:r>
            <a:r>
              <a:rPr lang="en-US" sz="2250" dirty="0"/>
              <a:t>h.</a:t>
            </a:r>
            <a:endParaRPr sz="2250" dirty="0"/>
          </a:p>
        </p:txBody>
      </p:sp>
      <p:sp>
        <p:nvSpPr>
          <p:cNvPr id="10" name="Rounded Rectangle 9"/>
          <p:cNvSpPr/>
          <p:nvPr/>
        </p:nvSpPr>
        <p:spPr>
          <a:xfrm>
            <a:off x="9517380" y="2802314"/>
            <a:ext cx="3429000" cy="891540"/>
          </a:xfrm>
          <a:prstGeom prst="roundRect">
            <a:avLst/>
          </a:prstGeom>
          <a:solidFill>
            <a:srgbClr val="FAF5F4"/>
          </a:solidFill>
          <a:ln>
            <a:solidFill>
              <a:srgbClr val="BE3C3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250" dirty="0"/>
              <a:t>RECEPTOR PPV LIMIT</a:t>
            </a:r>
          </a:p>
        </p:txBody>
      </p:sp>
      <p:sp>
        <p:nvSpPr>
          <p:cNvPr id="11" name="Rounded Rectangle 10"/>
          <p:cNvSpPr/>
          <p:nvPr/>
        </p:nvSpPr>
        <p:spPr>
          <a:xfrm>
            <a:off x="13495020" y="2802314"/>
            <a:ext cx="342900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250"/>
              <a:t>MONITOR LOCATION</a:t>
            </a:r>
          </a:p>
        </p:txBody>
      </p:sp>
      <p:sp>
        <p:nvSpPr>
          <p:cNvPr id="12" name="Rounded Rectangle 11"/>
          <p:cNvSpPr/>
          <p:nvPr/>
        </p:nvSpPr>
        <p:spPr>
          <a:xfrm>
            <a:off x="9448800" y="4173914"/>
            <a:ext cx="7612380" cy="2057400"/>
          </a:xfrm>
          <a:prstGeom prst="roundRect">
            <a:avLst/>
          </a:prstGeom>
          <a:solidFill>
            <a:srgbClr val="EBF2ED"/>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If the monitor is directly on/adjacent to the receptor foundation:</a:t>
            </a:r>
            <a:br>
              <a:rPr sz="2400" dirty="0"/>
            </a:br>
            <a:br>
              <a:rPr sz="2400" dirty="0"/>
            </a:br>
            <a:r>
              <a:rPr sz="2400" dirty="0"/>
              <a:t>Monitor alert threshold </a:t>
            </a:r>
            <a:r>
              <a:rPr lang="en-US" sz="2400" dirty="0"/>
              <a:t>=</a:t>
            </a:r>
            <a:r>
              <a:rPr sz="2400" dirty="0"/>
              <a:t> receptor PPV threshold</a:t>
            </a:r>
          </a:p>
        </p:txBody>
      </p:sp>
      <p:sp>
        <p:nvSpPr>
          <p:cNvPr id="13" name="Rounded Rectangle 12"/>
          <p:cNvSpPr/>
          <p:nvPr/>
        </p:nvSpPr>
        <p:spPr>
          <a:xfrm>
            <a:off x="9448800" y="6642793"/>
            <a:ext cx="7612380" cy="2537460"/>
          </a:xfrm>
          <a:prstGeom prst="roundRect">
            <a:avLst/>
          </a:prstGeom>
          <a:solidFill>
            <a:srgbClr val="FAF7EF"/>
          </a:solidFill>
          <a:ln>
            <a:solidFill>
              <a:srgbClr val="DDB53C"/>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400" dirty="0"/>
              <a:t>If the monitor is offset:</a:t>
            </a:r>
            <a:br>
              <a:rPr sz="2400" dirty="0"/>
            </a:br>
            <a:r>
              <a:rPr sz="2400" dirty="0"/>
              <a:t>Attenuation between source → monitor → receptor is considered to establish a monitor-specific alert threshold.</a:t>
            </a:r>
            <a:br>
              <a:rPr sz="2400" dirty="0"/>
            </a:br>
            <a:br>
              <a:rPr sz="2400" dirty="0"/>
            </a:br>
            <a:r>
              <a:rPr sz="2400" dirty="0"/>
              <a:t>The receptor PPV limit does NOT change.</a:t>
            </a:r>
          </a:p>
        </p:txBody>
      </p:sp>
      <p:pic>
        <p:nvPicPr>
          <p:cNvPr id="15" name="Picture 14">
            <a:extLst>
              <a:ext uri="{FF2B5EF4-FFF2-40B4-BE49-F238E27FC236}">
                <a16:creationId xmlns:a16="http://schemas.microsoft.com/office/drawing/2014/main" id="{7E747CE5-ECB5-4010-F1AD-1A6FA2931BD6}"/>
              </a:ext>
            </a:extLst>
          </p:cNvPr>
          <p:cNvPicPr>
            <a:picLocks noChangeAspect="1"/>
          </p:cNvPicPr>
          <p:nvPr/>
        </p:nvPicPr>
        <p:blipFill>
          <a:blip r:embed="rId3"/>
          <a:stretch>
            <a:fillRect/>
          </a:stretch>
        </p:blipFill>
        <p:spPr>
          <a:xfrm>
            <a:off x="609600" y="7126560"/>
            <a:ext cx="2743438" cy="293243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049EEE-4287-D061-B97B-2C5300990AB7}"/>
              </a:ext>
            </a:extLst>
          </p:cNvPr>
          <p:cNvPicPr>
            <a:picLocks noChangeAspect="1"/>
          </p:cNvPicPr>
          <p:nvPr/>
        </p:nvPicPr>
        <p:blipFill>
          <a:blip r:embed="rId2">
            <a:extLst>
              <a:ext uri="{28A0092B-C50C-407E-A947-70E740481C1C}">
                <a14:useLocalDpi xmlns:a14="http://schemas.microsoft.com/office/drawing/2010/main" val="0"/>
              </a:ext>
            </a:extLst>
          </a:blip>
          <a:srcRect l="5555" t="15185" r="21667" b="10000"/>
          <a:stretch>
            <a:fillRect/>
          </a:stretch>
        </p:blipFill>
        <p:spPr>
          <a:xfrm>
            <a:off x="3572933" y="965199"/>
            <a:ext cx="11142133" cy="8356600"/>
          </a:xfrm>
          <a:prstGeom prst="rect">
            <a:avLst/>
          </a:prstGeom>
        </p:spPr>
      </p:pic>
      <p:pic>
        <p:nvPicPr>
          <p:cNvPr id="5" name="object 5">
            <a:extLst>
              <a:ext uri="{FF2B5EF4-FFF2-40B4-BE49-F238E27FC236}">
                <a16:creationId xmlns:a16="http://schemas.microsoft.com/office/drawing/2014/main" id="{B91748C6-6A45-9C40-E726-42045DBE0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150"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51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0" y="576073"/>
            <a:ext cx="10658687" cy="715581"/>
          </a:xfrm>
          <a:prstGeom prst="rect">
            <a:avLst/>
          </a:prstGeom>
          <a:noFill/>
        </p:spPr>
        <p:txBody>
          <a:bodyPr wrap="none">
            <a:spAutoFit/>
          </a:bodyPr>
          <a:lstStyle/>
          <a:p>
            <a:pPr>
              <a:defRPr sz="2700" b="1">
                <a:solidFill>
                  <a:srgbClr val="192B44"/>
                </a:solidFill>
              </a:defRPr>
            </a:pPr>
            <a:r>
              <a:rPr sz="4050" dirty="0"/>
              <a:t>What Happens When Construction Starts?</a:t>
            </a:r>
          </a:p>
        </p:txBody>
      </p:sp>
      <p:sp>
        <p:nvSpPr>
          <p:cNvPr id="4" name="TextBox 3"/>
          <p:cNvSpPr txBox="1"/>
          <p:nvPr/>
        </p:nvSpPr>
        <p:spPr>
          <a:xfrm>
            <a:off x="972267" y="1482324"/>
            <a:ext cx="13707599" cy="584775"/>
          </a:xfrm>
          <a:prstGeom prst="rect">
            <a:avLst/>
          </a:prstGeom>
          <a:noFill/>
        </p:spPr>
        <p:txBody>
          <a:bodyPr wrap="none">
            <a:spAutoFit/>
          </a:bodyPr>
          <a:lstStyle/>
          <a:p>
            <a:pPr>
              <a:defRPr sz="1200">
                <a:solidFill>
                  <a:srgbClr val="647382"/>
                </a:solidFill>
              </a:defRPr>
            </a:pPr>
            <a:r>
              <a:rPr sz="3200" dirty="0"/>
              <a:t>Real-time data turns the monitoring plan into an active construction control</a:t>
            </a:r>
            <a:r>
              <a:rPr lang="en-US" sz="3200" dirty="0"/>
              <a:t>.</a:t>
            </a:r>
            <a:r>
              <a:rPr dirty="0"/>
              <a:t>.</a:t>
            </a:r>
          </a:p>
        </p:txBody>
      </p:sp>
      <p:sp>
        <p:nvSpPr>
          <p:cNvPr id="8" name="Rounded Rectangle 7"/>
          <p:cNvSpPr/>
          <p:nvPr/>
        </p:nvSpPr>
        <p:spPr>
          <a:xfrm>
            <a:off x="1028700" y="2903775"/>
            <a:ext cx="2537460" cy="12344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Install &amp; </a:t>
            </a:r>
            <a:r>
              <a:rPr lang="en-US" sz="2400" dirty="0"/>
              <a:t>V</a:t>
            </a:r>
            <a:r>
              <a:rPr sz="2400" dirty="0"/>
              <a:t>erify</a:t>
            </a:r>
          </a:p>
        </p:txBody>
      </p:sp>
      <p:sp>
        <p:nvSpPr>
          <p:cNvPr id="9" name="Rounded Rectangle 8"/>
          <p:cNvSpPr/>
          <p:nvPr/>
        </p:nvSpPr>
        <p:spPr>
          <a:xfrm>
            <a:off x="4320540" y="2903775"/>
            <a:ext cx="2537460" cy="12344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Establish</a:t>
            </a:r>
            <a:br>
              <a:rPr sz="2400" dirty="0"/>
            </a:br>
            <a:r>
              <a:rPr lang="en-US" sz="2400" dirty="0"/>
              <a:t>B</a:t>
            </a:r>
            <a:r>
              <a:rPr sz="2400" dirty="0"/>
              <a:t>aseline</a:t>
            </a:r>
          </a:p>
        </p:txBody>
      </p:sp>
      <p:sp>
        <p:nvSpPr>
          <p:cNvPr id="10" name="Rounded Rectangle 9"/>
          <p:cNvSpPr/>
          <p:nvPr/>
        </p:nvSpPr>
        <p:spPr>
          <a:xfrm>
            <a:off x="7612380" y="2903775"/>
            <a:ext cx="2537460" cy="12344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Construction</a:t>
            </a:r>
            <a:br>
              <a:rPr sz="2400" dirty="0"/>
            </a:br>
            <a:r>
              <a:rPr lang="en-US" sz="2400" dirty="0"/>
              <a:t>S</a:t>
            </a:r>
            <a:r>
              <a:rPr sz="2400" dirty="0"/>
              <a:t>tarts</a:t>
            </a:r>
          </a:p>
        </p:txBody>
      </p:sp>
      <p:sp>
        <p:nvSpPr>
          <p:cNvPr id="11" name="Rounded Rectangle 10"/>
          <p:cNvSpPr/>
          <p:nvPr/>
        </p:nvSpPr>
        <p:spPr>
          <a:xfrm>
            <a:off x="10904220" y="2903775"/>
            <a:ext cx="2537460" cy="12344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Real-time</a:t>
            </a:r>
            <a:br>
              <a:rPr sz="2400" dirty="0"/>
            </a:br>
            <a:r>
              <a:rPr sz="2400" dirty="0"/>
              <a:t>PPV</a:t>
            </a:r>
          </a:p>
        </p:txBody>
      </p:sp>
      <p:sp>
        <p:nvSpPr>
          <p:cNvPr id="12" name="Rounded Rectangle 11"/>
          <p:cNvSpPr/>
          <p:nvPr/>
        </p:nvSpPr>
        <p:spPr>
          <a:xfrm>
            <a:off x="14196060" y="2903775"/>
            <a:ext cx="2537460" cy="12344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2400" dirty="0"/>
              <a:t>Alert </a:t>
            </a:r>
            <a:r>
              <a:rPr lang="en-US" sz="2400" dirty="0"/>
              <a:t> &amp; A</a:t>
            </a:r>
            <a:r>
              <a:rPr sz="2400" dirty="0"/>
              <a:t>ct</a:t>
            </a:r>
          </a:p>
        </p:txBody>
      </p:sp>
      <p:sp>
        <p:nvSpPr>
          <p:cNvPr id="13" name="Chevron 12"/>
          <p:cNvSpPr/>
          <p:nvPr/>
        </p:nvSpPr>
        <p:spPr>
          <a:xfrm>
            <a:off x="3771900" y="3205527"/>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hevron 13"/>
          <p:cNvSpPr/>
          <p:nvPr/>
        </p:nvSpPr>
        <p:spPr>
          <a:xfrm>
            <a:off x="7063740" y="3205527"/>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Chevron 14"/>
          <p:cNvSpPr/>
          <p:nvPr/>
        </p:nvSpPr>
        <p:spPr>
          <a:xfrm>
            <a:off x="10355580" y="3205527"/>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Chevron 15"/>
          <p:cNvSpPr/>
          <p:nvPr/>
        </p:nvSpPr>
        <p:spPr>
          <a:xfrm>
            <a:off x="13647420" y="3205527"/>
            <a:ext cx="384048" cy="617220"/>
          </a:xfrm>
          <a:prstGeom prst="chevron">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1371600" y="4961175"/>
            <a:ext cx="2880360" cy="891540"/>
          </a:xfrm>
          <a:prstGeom prst="roundRect">
            <a:avLst/>
          </a:prstGeom>
          <a:solidFill>
            <a:srgbClr val="EBF2ED"/>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700" b="1">
                <a:solidFill>
                  <a:srgbClr val="192B44"/>
                </a:solidFill>
              </a:defRPr>
            </a:pPr>
            <a:r>
              <a:rPr sz="2400" dirty="0"/>
              <a:t>~72 hours</a:t>
            </a:r>
          </a:p>
        </p:txBody>
      </p:sp>
      <p:sp>
        <p:nvSpPr>
          <p:cNvPr id="18" name="Rounded Rectangle 17"/>
          <p:cNvSpPr/>
          <p:nvPr/>
        </p:nvSpPr>
        <p:spPr>
          <a:xfrm>
            <a:off x="4732020" y="4961175"/>
            <a:ext cx="342900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Ambient </a:t>
            </a:r>
            <a:r>
              <a:rPr lang="en-US" sz="2400" dirty="0"/>
              <a:t>C</a:t>
            </a:r>
            <a:r>
              <a:rPr sz="2400" dirty="0"/>
              <a:t>onditions</a:t>
            </a:r>
          </a:p>
        </p:txBody>
      </p:sp>
      <p:sp>
        <p:nvSpPr>
          <p:cNvPr id="19" name="Rounded Rectangle 18"/>
          <p:cNvSpPr/>
          <p:nvPr/>
        </p:nvSpPr>
        <p:spPr>
          <a:xfrm>
            <a:off x="8366760" y="4961175"/>
            <a:ext cx="411480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Dashboard updated within seconds</a:t>
            </a:r>
            <a:r>
              <a:rPr lang="en-US" sz="2400" dirty="0"/>
              <a:t>. </a:t>
            </a:r>
            <a:endParaRPr sz="2400" dirty="0"/>
          </a:p>
        </p:txBody>
      </p:sp>
      <p:sp>
        <p:nvSpPr>
          <p:cNvPr id="20" name="Rounded Rectangle 19"/>
          <p:cNvSpPr/>
          <p:nvPr/>
        </p:nvSpPr>
        <p:spPr>
          <a:xfrm>
            <a:off x="12824460" y="4961175"/>
            <a:ext cx="2743200" cy="891540"/>
          </a:xfrm>
          <a:prstGeom prst="roundRect">
            <a:avLst/>
          </a:prstGeom>
          <a:solidFill>
            <a:srgbClr val="FAF7EF"/>
          </a:solidFill>
          <a:ln>
            <a:solidFill>
              <a:srgbClr val="DDB53C"/>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90% </a:t>
            </a:r>
            <a:r>
              <a:rPr lang="en-US" sz="2400" dirty="0"/>
              <a:t>W</a:t>
            </a:r>
            <a:r>
              <a:rPr sz="2400" dirty="0"/>
              <a:t>arning</a:t>
            </a:r>
          </a:p>
        </p:txBody>
      </p:sp>
      <p:sp>
        <p:nvSpPr>
          <p:cNvPr id="21" name="TextBox 20"/>
          <p:cNvSpPr txBox="1"/>
          <p:nvPr/>
        </p:nvSpPr>
        <p:spPr>
          <a:xfrm>
            <a:off x="1337310" y="6685697"/>
            <a:ext cx="15087600" cy="1585049"/>
          </a:xfrm>
          <a:prstGeom prst="rect">
            <a:avLst/>
          </a:prstGeom>
          <a:noFill/>
        </p:spPr>
        <p:txBody>
          <a:bodyPr wrap="square">
            <a:spAutoFit/>
          </a:bodyPr>
          <a:lstStyle/>
          <a:p>
            <a:pPr marL="342900" indent="-342900">
              <a:spcAft>
                <a:spcPts val="1500"/>
              </a:spcAft>
              <a:buFont typeface="Arial" panose="020B0604020202020204" pitchFamily="34" charset="0"/>
              <a:buChar char="•"/>
              <a:defRPr sz="1600">
                <a:solidFill>
                  <a:srgbClr val="232A32"/>
                </a:solidFill>
              </a:defRPr>
            </a:pPr>
            <a:r>
              <a:rPr sz="2400" dirty="0"/>
              <a:t>WK and </a:t>
            </a:r>
            <a:r>
              <a:rPr lang="en-US" sz="2400" dirty="0"/>
              <a:t>P</a:t>
            </a:r>
            <a:r>
              <a:rPr sz="2400" dirty="0"/>
              <a:t>roject </a:t>
            </a:r>
            <a:r>
              <a:rPr lang="en-US" sz="2400" dirty="0"/>
              <a:t>O</a:t>
            </a:r>
            <a:r>
              <a:rPr sz="2400" dirty="0"/>
              <a:t>wnership have real-time access to vibration data through the online dashboard.</a:t>
            </a:r>
          </a:p>
          <a:p>
            <a:pPr marL="342900" indent="-342900">
              <a:spcAft>
                <a:spcPts val="1500"/>
              </a:spcAft>
              <a:buFont typeface="Arial" panose="020B0604020202020204" pitchFamily="34" charset="0"/>
              <a:buChar char="•"/>
              <a:defRPr sz="1600">
                <a:solidFill>
                  <a:srgbClr val="232A32"/>
                </a:solidFill>
              </a:defRPr>
            </a:pPr>
            <a:r>
              <a:rPr sz="2400" dirty="0"/>
              <a:t>SMS and email alerts are available when limits are exceeded.</a:t>
            </a:r>
          </a:p>
          <a:p>
            <a:pPr marL="342900" indent="-342900">
              <a:spcAft>
                <a:spcPts val="1500"/>
              </a:spcAft>
              <a:buFont typeface="Arial" panose="020B0604020202020204" pitchFamily="34" charset="0"/>
              <a:buChar char="•"/>
              <a:defRPr sz="1600">
                <a:solidFill>
                  <a:srgbClr val="232A32"/>
                </a:solidFill>
              </a:defRPr>
            </a:pPr>
            <a:r>
              <a:rPr sz="2400" dirty="0"/>
              <a:t>A 90% alert provides an opportunity to investigate and intervene before an actual exceedance.</a:t>
            </a:r>
          </a:p>
        </p:txBody>
      </p:sp>
      <p:pic>
        <p:nvPicPr>
          <p:cNvPr id="25" name="object 5">
            <a:extLst>
              <a:ext uri="{FF2B5EF4-FFF2-40B4-BE49-F238E27FC236}">
                <a16:creationId xmlns:a16="http://schemas.microsoft.com/office/drawing/2014/main" id="{DFC8E665-E576-B8F1-EAA1-FB7ABDCD2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150"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29B183-B064-6763-55EB-E8E40CE46207}"/>
              </a:ext>
            </a:extLst>
          </p:cNvPr>
          <p:cNvPicPr>
            <a:picLocks noChangeAspect="1"/>
          </p:cNvPicPr>
          <p:nvPr/>
        </p:nvPicPr>
        <p:blipFill>
          <a:blip r:embed="rId3"/>
          <a:stretch>
            <a:fillRect/>
          </a:stretch>
        </p:blipFill>
        <p:spPr>
          <a:xfrm>
            <a:off x="991220" y="965199"/>
            <a:ext cx="16305558" cy="8356600"/>
          </a:xfrm>
          <a:prstGeom prst="rect">
            <a:avLst/>
          </a:prstGeom>
        </p:spPr>
      </p:pic>
    </p:spTree>
    <p:extLst>
      <p:ext uri="{BB962C8B-B14F-4D97-AF65-F5344CB8AC3E}">
        <p14:creationId xmlns:p14="http://schemas.microsoft.com/office/powerpoint/2010/main" val="2692856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0" y="576073"/>
            <a:ext cx="9674315" cy="923330"/>
          </a:xfrm>
          <a:prstGeom prst="rect">
            <a:avLst/>
          </a:prstGeom>
          <a:noFill/>
        </p:spPr>
        <p:txBody>
          <a:bodyPr wrap="none">
            <a:spAutoFit/>
          </a:bodyPr>
          <a:lstStyle/>
          <a:p>
            <a:pPr>
              <a:defRPr sz="2700" b="1">
                <a:solidFill>
                  <a:srgbClr val="192B44"/>
                </a:solidFill>
              </a:defRPr>
            </a:pPr>
            <a:r>
              <a:rPr sz="5400" dirty="0"/>
              <a:t>When the Number Turns Red</a:t>
            </a:r>
          </a:p>
        </p:txBody>
      </p:sp>
      <p:sp>
        <p:nvSpPr>
          <p:cNvPr id="4" name="TextBox 3"/>
          <p:cNvSpPr txBox="1"/>
          <p:nvPr/>
        </p:nvSpPr>
        <p:spPr>
          <a:xfrm>
            <a:off x="891540" y="1427076"/>
            <a:ext cx="13688363" cy="584775"/>
          </a:xfrm>
          <a:prstGeom prst="rect">
            <a:avLst/>
          </a:prstGeom>
          <a:noFill/>
        </p:spPr>
        <p:txBody>
          <a:bodyPr wrap="none">
            <a:spAutoFit/>
          </a:bodyPr>
          <a:lstStyle/>
          <a:p>
            <a:pPr>
              <a:defRPr sz="1200">
                <a:solidFill>
                  <a:srgbClr val="647382"/>
                </a:solidFill>
              </a:defRPr>
            </a:pPr>
            <a:r>
              <a:rPr sz="3200" dirty="0"/>
              <a:t>An exceedance is the start of an investigation—not the end of the process.</a:t>
            </a:r>
          </a:p>
        </p:txBody>
      </p:sp>
      <p:sp>
        <p:nvSpPr>
          <p:cNvPr id="8" name="Rounded Rectangle 7"/>
          <p:cNvSpPr/>
          <p:nvPr/>
        </p:nvSpPr>
        <p:spPr>
          <a:xfrm>
            <a:off x="2392680" y="2497217"/>
            <a:ext cx="4114800" cy="1371600"/>
          </a:xfrm>
          <a:prstGeom prst="roundRect">
            <a:avLst/>
          </a:prstGeom>
          <a:solidFill>
            <a:srgbClr val="FAEBEA"/>
          </a:solidFill>
          <a:ln>
            <a:solidFill>
              <a:srgbClr val="BE3C3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2700" b="1">
                <a:solidFill>
                  <a:srgbClr val="192B44"/>
                </a:solidFill>
              </a:defRPr>
            </a:pPr>
            <a:r>
              <a:rPr sz="3200" dirty="0"/>
              <a:t>0.21 in/sec</a:t>
            </a:r>
          </a:p>
        </p:txBody>
      </p:sp>
      <p:sp>
        <p:nvSpPr>
          <p:cNvPr id="9" name="Rounded Rectangle 8"/>
          <p:cNvSpPr/>
          <p:nvPr/>
        </p:nvSpPr>
        <p:spPr>
          <a:xfrm>
            <a:off x="6987539" y="2497217"/>
            <a:ext cx="4114800" cy="13716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2000" b="1">
                <a:solidFill>
                  <a:srgbClr val="192B44"/>
                </a:solidFill>
              </a:defRPr>
            </a:pPr>
            <a:r>
              <a:rPr sz="3200" dirty="0"/>
              <a:t>0.20 in/sec LIMIT</a:t>
            </a:r>
          </a:p>
        </p:txBody>
      </p:sp>
      <p:sp>
        <p:nvSpPr>
          <p:cNvPr id="10" name="Rounded Rectangle 9"/>
          <p:cNvSpPr/>
          <p:nvPr/>
        </p:nvSpPr>
        <p:spPr>
          <a:xfrm>
            <a:off x="11582400" y="2497217"/>
            <a:ext cx="3840480" cy="1371600"/>
          </a:xfrm>
          <a:prstGeom prst="roundRect">
            <a:avLst/>
          </a:prstGeom>
          <a:solidFill>
            <a:srgbClr val="FAEBEA"/>
          </a:solidFill>
          <a:ln>
            <a:solidFill>
              <a:srgbClr val="BE3C3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2100" b="1">
                <a:solidFill>
                  <a:srgbClr val="192B44"/>
                </a:solidFill>
              </a:defRPr>
            </a:pPr>
            <a:r>
              <a:rPr sz="3200" dirty="0"/>
              <a:t>STOP WORK</a:t>
            </a:r>
          </a:p>
        </p:txBody>
      </p:sp>
      <p:sp>
        <p:nvSpPr>
          <p:cNvPr id="11" name="TextBox 10"/>
          <p:cNvSpPr txBox="1"/>
          <p:nvPr/>
        </p:nvSpPr>
        <p:spPr>
          <a:xfrm>
            <a:off x="1371600" y="4991100"/>
            <a:ext cx="15224760" cy="2708434"/>
          </a:xfrm>
          <a:prstGeom prst="rect">
            <a:avLst/>
          </a:prstGeom>
          <a:noFill/>
        </p:spPr>
        <p:txBody>
          <a:bodyPr wrap="square">
            <a:spAutoFit/>
          </a:bodyPr>
          <a:lstStyle/>
          <a:p>
            <a:pPr marL="342900" indent="-342900">
              <a:spcAft>
                <a:spcPts val="1500"/>
              </a:spcAft>
              <a:buFont typeface="Arial" panose="020B0604020202020204" pitchFamily="34" charset="0"/>
              <a:buChar char="•"/>
              <a:defRPr sz="1600">
                <a:solidFill>
                  <a:srgbClr val="232A32"/>
                </a:solidFill>
              </a:defRPr>
            </a:pPr>
            <a:r>
              <a:rPr sz="2400" dirty="0"/>
              <a:t>Superintendent / Environmental Monitor / monitoring subcontractor stops the work.</a:t>
            </a:r>
          </a:p>
          <a:p>
            <a:pPr marL="342900" indent="-342900">
              <a:spcAft>
                <a:spcPts val="1500"/>
              </a:spcAft>
              <a:buFont typeface="Arial" panose="020B0604020202020204" pitchFamily="34" charset="0"/>
              <a:buChar char="•"/>
              <a:defRPr sz="1600">
                <a:solidFill>
                  <a:srgbClr val="232A32"/>
                </a:solidFill>
              </a:defRPr>
            </a:pPr>
            <a:r>
              <a:rPr sz="2400" dirty="0"/>
              <a:t>Review equipment and work activities occurring at the time of the event.</a:t>
            </a:r>
          </a:p>
          <a:p>
            <a:pPr marL="342900" indent="-342900">
              <a:spcAft>
                <a:spcPts val="1500"/>
              </a:spcAft>
              <a:buFont typeface="Arial" panose="020B0604020202020204" pitchFamily="34" charset="0"/>
              <a:buChar char="•"/>
              <a:defRPr sz="1600">
                <a:solidFill>
                  <a:srgbClr val="232A32"/>
                </a:solidFill>
              </a:defRPr>
            </a:pPr>
            <a:r>
              <a:rPr sz="2400" dirty="0"/>
              <a:t>Compare against baseline data and other site operations.</a:t>
            </a:r>
          </a:p>
          <a:p>
            <a:pPr marL="342900" indent="-342900">
              <a:spcAft>
                <a:spcPts val="1500"/>
              </a:spcAft>
              <a:buFont typeface="Arial" panose="020B0604020202020204" pitchFamily="34" charset="0"/>
              <a:buChar char="•"/>
              <a:defRPr sz="1600">
                <a:solidFill>
                  <a:srgbClr val="232A32"/>
                </a:solidFill>
              </a:defRPr>
            </a:pPr>
            <a:r>
              <a:rPr sz="2400" dirty="0"/>
              <a:t>Determine whether the vibration was attributable to construction.</a:t>
            </a:r>
          </a:p>
          <a:p>
            <a:pPr marL="342900" indent="-342900">
              <a:spcAft>
                <a:spcPts val="1500"/>
              </a:spcAft>
              <a:buFont typeface="Arial" panose="020B0604020202020204" pitchFamily="34" charset="0"/>
              <a:buChar char="•"/>
              <a:defRPr sz="1600">
                <a:solidFill>
                  <a:srgbClr val="232A32"/>
                </a:solidFill>
              </a:defRPr>
            </a:pPr>
            <a:r>
              <a:rPr sz="2400" dirty="0"/>
              <a:t>Implement corrective action or change means &amp; methods before resuming.</a:t>
            </a:r>
          </a:p>
        </p:txBody>
      </p:sp>
      <p:sp>
        <p:nvSpPr>
          <p:cNvPr id="12" name="Rounded Rectangle 11"/>
          <p:cNvSpPr/>
          <p:nvPr/>
        </p:nvSpPr>
        <p:spPr>
          <a:xfrm>
            <a:off x="1371600" y="8821817"/>
            <a:ext cx="12893040" cy="795528"/>
          </a:xfrm>
          <a:prstGeom prst="roundRect">
            <a:avLst/>
          </a:prstGeom>
          <a:solidFill>
            <a:srgbClr val="FAF7EF"/>
          </a:solidFill>
          <a:ln>
            <a:solidFill>
              <a:srgbClr val="DDB53C"/>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300" b="1">
                <a:solidFill>
                  <a:srgbClr val="192B44"/>
                </a:solidFill>
              </a:defRPr>
            </a:pPr>
            <a:r>
              <a:rPr sz="1950"/>
              <a:t>Attribution matters: nearby utility work or normal public activity can also create vibration at a monitor.</a:t>
            </a:r>
          </a:p>
        </p:txBody>
      </p:sp>
      <p:pic>
        <p:nvPicPr>
          <p:cNvPr id="14" name="object 5">
            <a:extLst>
              <a:ext uri="{FF2B5EF4-FFF2-40B4-BE49-F238E27FC236}">
                <a16:creationId xmlns:a16="http://schemas.microsoft.com/office/drawing/2014/main" id="{64BF75BF-69F7-2746-CEA5-7D2F405AE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150"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1" y="576073"/>
            <a:ext cx="10533653" cy="923330"/>
          </a:xfrm>
          <a:prstGeom prst="rect">
            <a:avLst/>
          </a:prstGeom>
          <a:noFill/>
        </p:spPr>
        <p:txBody>
          <a:bodyPr wrap="none">
            <a:spAutoFit/>
          </a:bodyPr>
          <a:lstStyle/>
          <a:p>
            <a:pPr>
              <a:defRPr sz="2700" b="1">
                <a:solidFill>
                  <a:srgbClr val="192B44"/>
                </a:solidFill>
              </a:defRPr>
            </a:pPr>
            <a:r>
              <a:rPr sz="5400" dirty="0"/>
              <a:t>Monitoring Beyond Section 106</a:t>
            </a:r>
          </a:p>
        </p:txBody>
      </p:sp>
      <p:sp>
        <p:nvSpPr>
          <p:cNvPr id="4" name="TextBox 3"/>
          <p:cNvSpPr txBox="1"/>
          <p:nvPr/>
        </p:nvSpPr>
        <p:spPr>
          <a:xfrm>
            <a:off x="891541" y="1624043"/>
            <a:ext cx="13229904" cy="584775"/>
          </a:xfrm>
          <a:prstGeom prst="rect">
            <a:avLst/>
          </a:prstGeom>
          <a:noFill/>
        </p:spPr>
        <p:txBody>
          <a:bodyPr wrap="none">
            <a:spAutoFit/>
          </a:bodyPr>
          <a:lstStyle/>
          <a:p>
            <a:pPr>
              <a:defRPr sz="1200">
                <a:solidFill>
                  <a:srgbClr val="647382"/>
                </a:solidFill>
              </a:defRPr>
            </a:pPr>
            <a:r>
              <a:rPr sz="3200" dirty="0"/>
              <a:t>WK uses vibration data as a broader construction risk-management tool</a:t>
            </a:r>
            <a:r>
              <a:rPr lang="en-US" sz="3200" dirty="0"/>
              <a:t>.</a:t>
            </a:r>
            <a:r>
              <a:rPr dirty="0"/>
              <a:t>.</a:t>
            </a:r>
          </a:p>
        </p:txBody>
      </p:sp>
      <p:sp>
        <p:nvSpPr>
          <p:cNvPr id="8" name="TextBox 7"/>
          <p:cNvSpPr txBox="1"/>
          <p:nvPr/>
        </p:nvSpPr>
        <p:spPr>
          <a:xfrm>
            <a:off x="924636" y="3097786"/>
            <a:ext cx="8229600" cy="3447098"/>
          </a:xfrm>
          <a:prstGeom prst="rect">
            <a:avLst/>
          </a:prstGeom>
          <a:noFill/>
        </p:spPr>
        <p:txBody>
          <a:bodyPr wrap="square">
            <a:spAutoFit/>
          </a:bodyPr>
          <a:lstStyle/>
          <a:p>
            <a:pPr marL="342900" indent="-342900">
              <a:spcAft>
                <a:spcPts val="1500"/>
              </a:spcAft>
              <a:buFont typeface="Arial" panose="020B0604020202020204" pitchFamily="34" charset="0"/>
              <a:buChar char="•"/>
              <a:defRPr sz="1600">
                <a:solidFill>
                  <a:srgbClr val="232A32"/>
                </a:solidFill>
              </a:defRPr>
            </a:pPr>
            <a:r>
              <a:rPr sz="2400" dirty="0"/>
              <a:t>Historic properties within the applicable Section 106 requirements</a:t>
            </a:r>
          </a:p>
          <a:p>
            <a:pPr marL="342900" indent="-342900">
              <a:spcAft>
                <a:spcPts val="1500"/>
              </a:spcAft>
              <a:buFont typeface="Arial" panose="020B0604020202020204" pitchFamily="34" charset="0"/>
              <a:buChar char="•"/>
              <a:defRPr sz="1600">
                <a:solidFill>
                  <a:srgbClr val="232A32"/>
                </a:solidFill>
              </a:defRPr>
            </a:pPr>
            <a:r>
              <a:rPr lang="en-US" sz="2400" dirty="0"/>
              <a:t>Existing and new project elements (</a:t>
            </a:r>
            <a:r>
              <a:rPr sz="2400" dirty="0"/>
              <a:t>bridges, walls, utilities, and non-historic houses</a:t>
            </a:r>
          </a:p>
          <a:p>
            <a:pPr marL="342900" indent="-342900">
              <a:spcAft>
                <a:spcPts val="1500"/>
              </a:spcAft>
              <a:buFont typeface="Arial" panose="020B0604020202020204" pitchFamily="34" charset="0"/>
              <a:buChar char="•"/>
              <a:defRPr sz="1600">
                <a:solidFill>
                  <a:srgbClr val="232A32"/>
                </a:solidFill>
              </a:defRPr>
            </a:pPr>
            <a:r>
              <a:rPr sz="2400" dirty="0"/>
              <a:t>Preconstruction condition documentation</a:t>
            </a:r>
          </a:p>
          <a:p>
            <a:pPr marL="342900" indent="-342900">
              <a:spcAft>
                <a:spcPts val="1500"/>
              </a:spcAft>
              <a:buFont typeface="Arial" panose="020B0604020202020204" pitchFamily="34" charset="0"/>
              <a:buChar char="•"/>
              <a:defRPr sz="1600">
                <a:solidFill>
                  <a:srgbClr val="232A32"/>
                </a:solidFill>
              </a:defRPr>
            </a:pPr>
            <a:r>
              <a:rPr sz="2400" dirty="0"/>
              <a:t>Evaluation of future means &amp; methods</a:t>
            </a:r>
          </a:p>
          <a:p>
            <a:pPr marL="342900" indent="-342900">
              <a:spcAft>
                <a:spcPts val="1500"/>
              </a:spcAft>
              <a:buFont typeface="Arial" panose="020B0604020202020204" pitchFamily="34" charset="0"/>
              <a:buChar char="•"/>
              <a:defRPr sz="1600">
                <a:solidFill>
                  <a:srgbClr val="232A32"/>
                </a:solidFill>
              </a:defRPr>
            </a:pPr>
            <a:r>
              <a:rPr sz="2400" dirty="0"/>
              <a:t>Equipment</a:t>
            </a:r>
            <a:r>
              <a:rPr lang="en-US" sz="2400" dirty="0"/>
              <a:t> selection</a:t>
            </a:r>
            <a:endParaRPr sz="2400" dirty="0"/>
          </a:p>
        </p:txBody>
      </p:sp>
      <p:sp>
        <p:nvSpPr>
          <p:cNvPr id="9" name="Rounded Rectangle 8"/>
          <p:cNvSpPr/>
          <p:nvPr/>
        </p:nvSpPr>
        <p:spPr>
          <a:xfrm>
            <a:off x="10591800" y="3073334"/>
            <a:ext cx="3017520" cy="891540"/>
          </a:xfrm>
          <a:prstGeom prst="roundRect">
            <a:avLst/>
          </a:prstGeom>
          <a:solidFill>
            <a:srgbClr val="E6EEF6"/>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SECTION 106</a:t>
            </a:r>
          </a:p>
        </p:txBody>
      </p:sp>
      <p:sp>
        <p:nvSpPr>
          <p:cNvPr id="10" name="Rounded Rectangle 9"/>
          <p:cNvSpPr/>
          <p:nvPr/>
        </p:nvSpPr>
        <p:spPr>
          <a:xfrm>
            <a:off x="13996916" y="3039953"/>
            <a:ext cx="2331720" cy="89154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≈100 FT</a:t>
            </a:r>
          </a:p>
        </p:txBody>
      </p:sp>
      <p:sp>
        <p:nvSpPr>
          <p:cNvPr id="11" name="Rounded Rectangle 10"/>
          <p:cNvSpPr/>
          <p:nvPr/>
        </p:nvSpPr>
        <p:spPr>
          <a:xfrm>
            <a:off x="10591800" y="4251960"/>
            <a:ext cx="5760720" cy="891540"/>
          </a:xfrm>
          <a:prstGeom prst="roundRect">
            <a:avLst/>
          </a:prstGeom>
          <a:solidFill>
            <a:srgbClr val="EBF2ED"/>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400" dirty="0"/>
              <a:t>WK BROADER RISK MANAGEMENT</a:t>
            </a:r>
          </a:p>
        </p:txBody>
      </p:sp>
      <p:sp>
        <p:nvSpPr>
          <p:cNvPr id="12" name="Rounded Rectangle 11"/>
          <p:cNvSpPr/>
          <p:nvPr/>
        </p:nvSpPr>
        <p:spPr>
          <a:xfrm>
            <a:off x="10591800" y="5367082"/>
            <a:ext cx="3017520" cy="891540"/>
          </a:xfrm>
          <a:prstGeom prst="roundRect">
            <a:avLst/>
          </a:prstGeom>
          <a:solidFill>
            <a:srgbClr val="F2F5F8"/>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500" b="1">
                <a:solidFill>
                  <a:srgbClr val="192B44"/>
                </a:solidFill>
              </a:defRPr>
            </a:pPr>
            <a:r>
              <a:rPr sz="2400" dirty="0"/>
              <a:t>≈140–160 FT</a:t>
            </a:r>
          </a:p>
        </p:txBody>
      </p:sp>
      <p:sp>
        <p:nvSpPr>
          <p:cNvPr id="13" name="Rounded Rectangle 12"/>
          <p:cNvSpPr/>
          <p:nvPr/>
        </p:nvSpPr>
        <p:spPr>
          <a:xfrm>
            <a:off x="10591800" y="6503244"/>
            <a:ext cx="6995160" cy="1981200"/>
          </a:xfrm>
          <a:prstGeom prst="roundRect">
            <a:avLst/>
          </a:prstGeom>
          <a:solidFill>
            <a:srgbClr val="F2F5F8"/>
          </a:solidFill>
          <a:ln>
            <a:solidFill>
              <a:srgbClr val="305C87"/>
            </a:solidFill>
          </a:ln>
        </p:spPr>
        <p:style>
          <a:lnRef idx="1">
            <a:schemeClr val="accent1"/>
          </a:lnRef>
          <a:fillRef idx="3">
            <a:schemeClr val="accent1"/>
          </a:fillRef>
          <a:effectRef idx="2">
            <a:schemeClr val="accent1"/>
          </a:effectRef>
          <a:fontRef idx="minor">
            <a:schemeClr val="lt1"/>
          </a:fontRef>
        </p:style>
        <p:txBody>
          <a:bodyPr lIns="246888" rIns="246888" rtlCol="0" anchor="ctr"/>
          <a:lstStyle/>
          <a:p>
            <a:pPr algn="ctr">
              <a:defRPr sz="1400" b="1">
                <a:solidFill>
                  <a:srgbClr val="192B44"/>
                </a:solidFill>
              </a:defRPr>
            </a:pPr>
            <a:r>
              <a:rPr sz="2400" dirty="0"/>
              <a:t>Can we use piles?</a:t>
            </a:r>
            <a:br>
              <a:rPr sz="2400" dirty="0"/>
            </a:br>
            <a:r>
              <a:rPr sz="2400" dirty="0"/>
              <a:t>What pile diameter / hammer is appropriate?</a:t>
            </a:r>
            <a:br>
              <a:rPr sz="2400" dirty="0"/>
            </a:br>
            <a:r>
              <a:rPr sz="2400" dirty="0"/>
              <a:t>Do we need drilled shafts?</a:t>
            </a:r>
            <a:br>
              <a:rPr sz="2400" dirty="0"/>
            </a:br>
            <a:r>
              <a:rPr sz="2400" dirty="0"/>
              <a:t>Do </a:t>
            </a:r>
            <a:r>
              <a:rPr lang="en-US" sz="2400" dirty="0"/>
              <a:t>we need </a:t>
            </a:r>
            <a:r>
              <a:rPr sz="2400" dirty="0"/>
              <a:t>multiple pieces of equipment?</a:t>
            </a:r>
            <a:endParaRPr sz="2100" dirty="0"/>
          </a:p>
        </p:txBody>
      </p:sp>
      <p:pic>
        <p:nvPicPr>
          <p:cNvPr id="15" name="object 5">
            <a:extLst>
              <a:ext uri="{FF2B5EF4-FFF2-40B4-BE49-F238E27FC236}">
                <a16:creationId xmlns:a16="http://schemas.microsoft.com/office/drawing/2014/main" id="{65F88A90-3D3F-F737-3101-12998E19C6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7048500"/>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1541" y="576073"/>
            <a:ext cx="5878532" cy="923330"/>
          </a:xfrm>
          <a:prstGeom prst="rect">
            <a:avLst/>
          </a:prstGeom>
          <a:noFill/>
        </p:spPr>
        <p:txBody>
          <a:bodyPr wrap="none">
            <a:spAutoFit/>
          </a:bodyPr>
          <a:lstStyle/>
          <a:p>
            <a:pPr>
              <a:defRPr sz="2700" b="1">
                <a:solidFill>
                  <a:srgbClr val="192B44"/>
                </a:solidFill>
              </a:defRPr>
            </a:pPr>
            <a:r>
              <a:rPr lang="en-US" sz="5400" dirty="0"/>
              <a:t>Les</a:t>
            </a:r>
            <a:r>
              <a:rPr sz="5400" dirty="0"/>
              <a:t>sons Learned</a:t>
            </a:r>
          </a:p>
        </p:txBody>
      </p:sp>
      <p:sp>
        <p:nvSpPr>
          <p:cNvPr id="4" name="TextBox 3"/>
          <p:cNvSpPr txBox="1"/>
          <p:nvPr/>
        </p:nvSpPr>
        <p:spPr>
          <a:xfrm>
            <a:off x="891541" y="1558037"/>
            <a:ext cx="16945665" cy="523220"/>
          </a:xfrm>
          <a:prstGeom prst="rect">
            <a:avLst/>
          </a:prstGeom>
          <a:noFill/>
        </p:spPr>
        <p:txBody>
          <a:bodyPr wrap="none">
            <a:spAutoFit/>
          </a:bodyPr>
          <a:lstStyle/>
          <a:p>
            <a:pPr>
              <a:defRPr sz="1200">
                <a:solidFill>
                  <a:srgbClr val="647382"/>
                </a:solidFill>
              </a:defRPr>
            </a:pPr>
            <a:r>
              <a:rPr sz="2800" dirty="0"/>
              <a:t>The strongest monitoring programs connect environmental requirements directly to construction planning.</a:t>
            </a:r>
          </a:p>
        </p:txBody>
      </p:sp>
      <p:sp>
        <p:nvSpPr>
          <p:cNvPr id="8" name="Oval 7"/>
          <p:cNvSpPr/>
          <p:nvPr/>
        </p:nvSpPr>
        <p:spPr>
          <a:xfrm>
            <a:off x="1097280" y="2493472"/>
            <a:ext cx="850392" cy="850392"/>
          </a:xfrm>
          <a:prstGeom prst="ellipse">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rPr sz="1650"/>
              <a:t>01</a:t>
            </a:r>
          </a:p>
        </p:txBody>
      </p:sp>
      <p:sp>
        <p:nvSpPr>
          <p:cNvPr id="9" name="TextBox 8"/>
          <p:cNvSpPr txBox="1"/>
          <p:nvPr/>
        </p:nvSpPr>
        <p:spPr>
          <a:xfrm>
            <a:off x="2263141" y="2403505"/>
            <a:ext cx="11941731" cy="848950"/>
          </a:xfrm>
          <a:prstGeom prst="rect">
            <a:avLst/>
          </a:prstGeom>
          <a:noFill/>
        </p:spPr>
        <p:txBody>
          <a:bodyPr wrap="none">
            <a:spAutoFit/>
          </a:bodyPr>
          <a:lstStyle/>
          <a:p>
            <a:pPr>
              <a:defRPr sz="1700" b="1">
                <a:solidFill>
                  <a:srgbClr val="192B44"/>
                </a:solidFill>
              </a:defRPr>
            </a:pPr>
            <a:r>
              <a:rPr sz="2550" dirty="0"/>
              <a:t>Coordinate </a:t>
            </a:r>
            <a:r>
              <a:rPr lang="en-US" sz="2550" dirty="0"/>
              <a:t>E</a:t>
            </a:r>
            <a:r>
              <a:rPr sz="2550" dirty="0"/>
              <a:t>arly</a:t>
            </a:r>
          </a:p>
          <a:p>
            <a:pPr>
              <a:spcBef>
                <a:spcPts val="450"/>
              </a:spcBef>
              <a:defRPr sz="1300">
                <a:solidFill>
                  <a:srgbClr val="232A32"/>
                </a:solidFill>
              </a:defRPr>
            </a:pPr>
            <a:r>
              <a:rPr sz="1950" dirty="0"/>
              <a:t>Bring construction, environmental, owner, monitoring, and other stakeholders together before work begins.</a:t>
            </a:r>
          </a:p>
        </p:txBody>
      </p:sp>
      <p:sp>
        <p:nvSpPr>
          <p:cNvPr id="10" name="Oval 9"/>
          <p:cNvSpPr/>
          <p:nvPr/>
        </p:nvSpPr>
        <p:spPr>
          <a:xfrm>
            <a:off x="1097280" y="3941345"/>
            <a:ext cx="850392" cy="850392"/>
          </a:xfrm>
          <a:prstGeom prst="ellipse">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rPr sz="1650"/>
              <a:t>02</a:t>
            </a:r>
          </a:p>
        </p:txBody>
      </p:sp>
      <p:sp>
        <p:nvSpPr>
          <p:cNvPr id="11" name="TextBox 10"/>
          <p:cNvSpPr txBox="1"/>
          <p:nvPr/>
        </p:nvSpPr>
        <p:spPr>
          <a:xfrm>
            <a:off x="2263141" y="3948774"/>
            <a:ext cx="10036722" cy="848950"/>
          </a:xfrm>
          <a:prstGeom prst="rect">
            <a:avLst/>
          </a:prstGeom>
          <a:noFill/>
        </p:spPr>
        <p:txBody>
          <a:bodyPr wrap="none">
            <a:spAutoFit/>
          </a:bodyPr>
          <a:lstStyle/>
          <a:p>
            <a:pPr>
              <a:defRPr sz="1700" b="1">
                <a:solidFill>
                  <a:srgbClr val="192B44"/>
                </a:solidFill>
              </a:defRPr>
            </a:pPr>
            <a:r>
              <a:rPr sz="2550" dirty="0"/>
              <a:t>Make </a:t>
            </a:r>
            <a:r>
              <a:rPr lang="en-US" sz="2550" dirty="0"/>
              <a:t>R</a:t>
            </a:r>
            <a:r>
              <a:rPr sz="2550" dirty="0"/>
              <a:t>equirements </a:t>
            </a:r>
            <a:r>
              <a:rPr lang="en-US" sz="2550" dirty="0"/>
              <a:t>A</a:t>
            </a:r>
            <a:r>
              <a:rPr sz="2550" dirty="0"/>
              <a:t>ctionable</a:t>
            </a:r>
          </a:p>
          <a:p>
            <a:pPr>
              <a:spcBef>
                <a:spcPts val="450"/>
              </a:spcBef>
              <a:defRPr sz="1300">
                <a:solidFill>
                  <a:srgbClr val="232A32"/>
                </a:solidFill>
              </a:defRPr>
            </a:pPr>
            <a:r>
              <a:rPr sz="1950" dirty="0"/>
              <a:t>Clearly document what the Section 106 language means for construction and monitoring.</a:t>
            </a:r>
          </a:p>
        </p:txBody>
      </p:sp>
      <p:sp>
        <p:nvSpPr>
          <p:cNvPr id="12" name="Oval 11"/>
          <p:cNvSpPr/>
          <p:nvPr/>
        </p:nvSpPr>
        <p:spPr>
          <a:xfrm>
            <a:off x="1097280" y="5486472"/>
            <a:ext cx="850392" cy="850392"/>
          </a:xfrm>
          <a:prstGeom prst="ellipse">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rPr sz="1650"/>
              <a:t>03</a:t>
            </a:r>
          </a:p>
        </p:txBody>
      </p:sp>
      <p:sp>
        <p:nvSpPr>
          <p:cNvPr id="14" name="Oval 13"/>
          <p:cNvSpPr/>
          <p:nvPr/>
        </p:nvSpPr>
        <p:spPr>
          <a:xfrm>
            <a:off x="1097280" y="7132320"/>
            <a:ext cx="850392" cy="850392"/>
          </a:xfrm>
          <a:prstGeom prst="ellipse">
            <a:avLst/>
          </a:prstGeom>
          <a:solidFill>
            <a:srgbClr val="305C8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rPr sz="1650"/>
              <a:t>04</a:t>
            </a:r>
          </a:p>
        </p:txBody>
      </p:sp>
      <p:sp>
        <p:nvSpPr>
          <p:cNvPr id="15" name="TextBox 14"/>
          <p:cNvSpPr txBox="1"/>
          <p:nvPr/>
        </p:nvSpPr>
        <p:spPr>
          <a:xfrm>
            <a:off x="2263141" y="5486472"/>
            <a:ext cx="10839827" cy="848950"/>
          </a:xfrm>
          <a:prstGeom prst="rect">
            <a:avLst/>
          </a:prstGeom>
          <a:noFill/>
        </p:spPr>
        <p:txBody>
          <a:bodyPr wrap="none">
            <a:spAutoFit/>
          </a:bodyPr>
          <a:lstStyle/>
          <a:p>
            <a:pPr>
              <a:defRPr sz="1700" b="1">
                <a:solidFill>
                  <a:srgbClr val="192B44"/>
                </a:solidFill>
              </a:defRPr>
            </a:pPr>
            <a:r>
              <a:rPr sz="2550" dirty="0"/>
              <a:t>Use </a:t>
            </a:r>
            <a:r>
              <a:rPr lang="en-US" sz="2550" dirty="0"/>
              <a:t>D</a:t>
            </a:r>
            <a:r>
              <a:rPr sz="2550" dirty="0"/>
              <a:t>ata to </a:t>
            </a:r>
            <a:r>
              <a:rPr lang="en-US" sz="2550" dirty="0"/>
              <a:t>B</a:t>
            </a:r>
            <a:r>
              <a:rPr sz="2550" dirty="0"/>
              <a:t>uild </a:t>
            </a:r>
            <a:r>
              <a:rPr lang="en-US" sz="2550" dirty="0"/>
              <a:t>B</a:t>
            </a:r>
            <a:r>
              <a:rPr sz="2550" dirty="0"/>
              <a:t>etter</a:t>
            </a:r>
          </a:p>
          <a:p>
            <a:pPr>
              <a:spcBef>
                <a:spcPts val="450"/>
              </a:spcBef>
              <a:defRPr sz="1300">
                <a:solidFill>
                  <a:srgbClr val="232A32"/>
                </a:solidFill>
              </a:defRPr>
            </a:pPr>
            <a:r>
              <a:rPr sz="1950" dirty="0"/>
              <a:t>Compare predicted and actual vibration and use the results to improve future means &amp; methods.</a:t>
            </a:r>
          </a:p>
        </p:txBody>
      </p:sp>
      <p:sp>
        <p:nvSpPr>
          <p:cNvPr id="18" name="TextBox 17">
            <a:extLst>
              <a:ext uri="{FF2B5EF4-FFF2-40B4-BE49-F238E27FC236}">
                <a16:creationId xmlns:a16="http://schemas.microsoft.com/office/drawing/2014/main" id="{FD2FFE2C-44E6-71AA-98A9-3E8AA9289100}"/>
              </a:ext>
            </a:extLst>
          </p:cNvPr>
          <p:cNvSpPr txBox="1"/>
          <p:nvPr/>
        </p:nvSpPr>
        <p:spPr>
          <a:xfrm>
            <a:off x="2263140" y="7072856"/>
            <a:ext cx="10881505" cy="848950"/>
          </a:xfrm>
          <a:prstGeom prst="rect">
            <a:avLst/>
          </a:prstGeom>
          <a:noFill/>
        </p:spPr>
        <p:txBody>
          <a:bodyPr wrap="none">
            <a:spAutoFit/>
          </a:bodyPr>
          <a:lstStyle/>
          <a:p>
            <a:pPr>
              <a:defRPr sz="1700" b="1">
                <a:solidFill>
                  <a:srgbClr val="192B44"/>
                </a:solidFill>
              </a:defRPr>
            </a:pPr>
            <a:r>
              <a:rPr lang="en-US" sz="2550" dirty="0"/>
              <a:t>Future 106 Consulting </a:t>
            </a:r>
            <a:endParaRPr sz="2550" dirty="0"/>
          </a:p>
          <a:p>
            <a:pPr>
              <a:spcBef>
                <a:spcPts val="450"/>
              </a:spcBef>
              <a:defRPr sz="1300">
                <a:solidFill>
                  <a:srgbClr val="232A32"/>
                </a:solidFill>
              </a:defRPr>
            </a:pPr>
            <a:r>
              <a:rPr sz="1950" dirty="0"/>
              <a:t>Compare </a:t>
            </a:r>
            <a:r>
              <a:rPr lang="en-US" sz="1950" dirty="0"/>
              <a:t>current requirements, agency expectations, and actual results to </a:t>
            </a:r>
            <a:r>
              <a:rPr sz="1950" dirty="0"/>
              <a:t>improve future </a:t>
            </a:r>
            <a:r>
              <a:rPr lang="en-US" sz="1950" dirty="0"/>
              <a:t>project</a:t>
            </a:r>
            <a:r>
              <a:rPr sz="1950" dirty="0"/>
              <a:t>.</a:t>
            </a:r>
          </a:p>
        </p:txBody>
      </p:sp>
      <p:pic>
        <p:nvPicPr>
          <p:cNvPr id="20" name="object 5">
            <a:extLst>
              <a:ext uri="{FF2B5EF4-FFF2-40B4-BE49-F238E27FC236}">
                <a16:creationId xmlns:a16="http://schemas.microsoft.com/office/drawing/2014/main" id="{7F36C8EB-5DA5-6812-ED80-A50011716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0" y="7051816"/>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ounded Rectangle 15">
            <a:extLst>
              <a:ext uri="{FF2B5EF4-FFF2-40B4-BE49-F238E27FC236}">
                <a16:creationId xmlns:a16="http://schemas.microsoft.com/office/drawing/2014/main" id="{EE920675-EC39-2D53-15CD-89FC95481D38}"/>
              </a:ext>
            </a:extLst>
          </p:cNvPr>
          <p:cNvSpPr/>
          <p:nvPr/>
        </p:nvSpPr>
        <p:spPr>
          <a:xfrm>
            <a:off x="1522476" y="8610554"/>
            <a:ext cx="11734800" cy="906036"/>
          </a:xfrm>
          <a:prstGeom prst="roundRect">
            <a:avLst/>
          </a:prstGeom>
          <a:solidFill>
            <a:srgbClr val="EBF2ED"/>
          </a:solidFill>
          <a:ln>
            <a:solidFill>
              <a:srgbClr val="50825A"/>
            </a:solidFill>
          </a:ln>
        </p:spPr>
        <p:style>
          <a:lnRef idx="1">
            <a:schemeClr val="accent1"/>
          </a:lnRef>
          <a:fillRef idx="3">
            <a:schemeClr val="accent1"/>
          </a:fillRef>
          <a:effectRef idx="2">
            <a:schemeClr val="accent1"/>
          </a:effectRef>
          <a:fontRef idx="minor">
            <a:schemeClr val="lt1"/>
          </a:fontRef>
        </p:style>
        <p:txBody>
          <a:bodyPr lIns="164592" rIns="164592" rtlCol="0" anchor="ctr"/>
          <a:lstStyle/>
          <a:p>
            <a:pPr algn="ctr">
              <a:defRPr sz="1300" b="1">
                <a:solidFill>
                  <a:srgbClr val="192B44"/>
                </a:solidFill>
              </a:defRPr>
            </a:pPr>
            <a:r>
              <a:rPr sz="2400" dirty="0"/>
              <a:t>Bottom line: monitoring is most valuable when it helps the construction team safely perform the work—not simply when it produces a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Stephanie Lechert, Rachel Kennedy, Jared Bloom</Speakers>
    <Section xmlns="b47a5aad-adfb-4dac-9d3f-47090e67d565">9, 1:50</Section>
  </documentManagement>
</p:properties>
</file>

<file path=customXml/itemProps1.xml><?xml version="1.0" encoding="utf-8"?>
<ds:datastoreItem xmlns:ds="http://schemas.openxmlformats.org/officeDocument/2006/customXml" ds:itemID="{8FE406B2-D60E-4059-B893-54588B2DC859}"/>
</file>

<file path=customXml/itemProps2.xml><?xml version="1.0" encoding="utf-8"?>
<ds:datastoreItem xmlns:ds="http://schemas.openxmlformats.org/officeDocument/2006/customXml" ds:itemID="{BA9D73D5-8012-431B-B54B-D72406AC41D4}"/>
</file>

<file path=customXml/itemProps3.xml><?xml version="1.0" encoding="utf-8"?>
<ds:datastoreItem xmlns:ds="http://schemas.openxmlformats.org/officeDocument/2006/customXml" ds:itemID="{1A5D9E0D-1357-421B-8F25-393C1BC083C9}"/>
</file>

<file path=docProps/app.xml><?xml version="1.0" encoding="utf-8"?>
<Properties xmlns="http://schemas.openxmlformats.org/officeDocument/2006/extended-properties" xmlns:vt="http://schemas.openxmlformats.org/officeDocument/2006/docPropsVTypes">
  <Template>BSB_Vibration_2026Partneringconference_20260831</Template>
  <TotalTime>893</TotalTime>
  <Words>3029</Words>
  <Application>Microsoft Office PowerPoint</Application>
  <PresentationFormat>Custom</PresentationFormat>
  <Paragraphs>281</Paragraphs>
  <Slides>32</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Aptos</vt:lpstr>
      <vt:lpstr>Aptos Narrow</vt:lpstr>
      <vt:lpstr>Arial</vt:lpstr>
      <vt:lpstr>Arial Black</vt:lpstr>
      <vt:lpstr>Calibri</vt:lpstr>
      <vt:lpstr>MicrogrammaExtDBol</vt:lpstr>
      <vt:lpstr>Wingdings</vt:lpstr>
      <vt:lpstr>Office Theme</vt:lpstr>
      <vt:lpstr>Brent Spence Bridge Corridor Project Vibration Monitoring For Adverse Effects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Lechert, Stephanie E (KYTC)</dc:creator>
  <cp:lastModifiedBy>Lechert, Stephanie E (KYTC)</cp:lastModifiedBy>
  <cp:revision>1</cp:revision>
  <dcterms:created xsi:type="dcterms:W3CDTF">2026-08-31T17:02:53Z</dcterms:created>
  <dcterms:modified xsi:type="dcterms:W3CDTF">2026-09-09T17:40:01Z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